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41"/>
  </p:notesMasterIdLst>
  <p:handoutMasterIdLst>
    <p:handoutMasterId r:id="rId42"/>
  </p:handoutMasterIdLst>
  <p:sldIdLst>
    <p:sldId id="406" r:id="rId3"/>
    <p:sldId id="390" r:id="rId4"/>
    <p:sldId id="367" r:id="rId5"/>
    <p:sldId id="366" r:id="rId6"/>
    <p:sldId id="368" r:id="rId7"/>
    <p:sldId id="372" r:id="rId8"/>
    <p:sldId id="391" r:id="rId9"/>
    <p:sldId id="378" r:id="rId10"/>
    <p:sldId id="382" r:id="rId11"/>
    <p:sldId id="394" r:id="rId12"/>
    <p:sldId id="376" r:id="rId13"/>
    <p:sldId id="395" r:id="rId14"/>
    <p:sldId id="360" r:id="rId15"/>
    <p:sldId id="383" r:id="rId16"/>
    <p:sldId id="384" r:id="rId17"/>
    <p:sldId id="407" r:id="rId18"/>
    <p:sldId id="392" r:id="rId19"/>
    <p:sldId id="396" r:id="rId20"/>
    <p:sldId id="369" r:id="rId21"/>
    <p:sldId id="397" r:id="rId22"/>
    <p:sldId id="370" r:id="rId23"/>
    <p:sldId id="398" r:id="rId24"/>
    <p:sldId id="375" r:id="rId25"/>
    <p:sldId id="386" r:id="rId26"/>
    <p:sldId id="377" r:id="rId27"/>
    <p:sldId id="387" r:id="rId28"/>
    <p:sldId id="399" r:id="rId29"/>
    <p:sldId id="371" r:id="rId30"/>
    <p:sldId id="400" r:id="rId31"/>
    <p:sldId id="401" r:id="rId32"/>
    <p:sldId id="402" r:id="rId33"/>
    <p:sldId id="403" r:id="rId34"/>
    <p:sldId id="404" r:id="rId35"/>
    <p:sldId id="405" r:id="rId36"/>
    <p:sldId id="363" r:id="rId37"/>
    <p:sldId id="373" r:id="rId38"/>
    <p:sldId id="323" r:id="rId39"/>
    <p:sldId id="349" r:id="rId40"/>
  </p:sldIdLst>
  <p:sldSz cx="10080625" cy="7561263"/>
  <p:notesSz cx="6807200" cy="9939338"/>
  <p:defaultTextStyle>
    <a:defPPr>
      <a:defRPr lang="de-DE"/>
    </a:defPPr>
    <a:lvl1pPr marL="0" algn="l" defTabSz="914256" rtl="0" eaLnBrk="1" latinLnBrk="0" hangingPunct="1">
      <a:defRPr sz="1800" kern="1200">
        <a:solidFill>
          <a:schemeClr val="tx1"/>
        </a:solidFill>
        <a:latin typeface="+mn-lt"/>
        <a:ea typeface="+mn-ea"/>
        <a:cs typeface="+mn-cs"/>
      </a:defRPr>
    </a:lvl1pPr>
    <a:lvl2pPr marL="457129"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4" algn="l" defTabSz="914256" rtl="0" eaLnBrk="1" latinLnBrk="0" hangingPunct="1">
      <a:defRPr sz="1800" kern="1200">
        <a:solidFill>
          <a:schemeClr val="tx1"/>
        </a:solidFill>
        <a:latin typeface="+mn-lt"/>
        <a:ea typeface="+mn-ea"/>
        <a:cs typeface="+mn-cs"/>
      </a:defRPr>
    </a:lvl4pPr>
    <a:lvl5pPr marL="1828511" algn="l" defTabSz="914256" rtl="0" eaLnBrk="1" latinLnBrk="0" hangingPunct="1">
      <a:defRPr sz="1800" kern="1200">
        <a:solidFill>
          <a:schemeClr val="tx1"/>
        </a:solidFill>
        <a:latin typeface="+mn-lt"/>
        <a:ea typeface="+mn-ea"/>
        <a:cs typeface="+mn-cs"/>
      </a:defRPr>
    </a:lvl5pPr>
    <a:lvl6pPr marL="2285640" algn="l" defTabSz="914256" rtl="0" eaLnBrk="1" latinLnBrk="0" hangingPunct="1">
      <a:defRPr sz="1800" kern="1200">
        <a:solidFill>
          <a:schemeClr val="tx1"/>
        </a:solidFill>
        <a:latin typeface="+mn-lt"/>
        <a:ea typeface="+mn-ea"/>
        <a:cs typeface="+mn-cs"/>
      </a:defRPr>
    </a:lvl6pPr>
    <a:lvl7pPr marL="2742767" algn="l" defTabSz="914256" rtl="0" eaLnBrk="1" latinLnBrk="0" hangingPunct="1">
      <a:defRPr sz="1800" kern="1200">
        <a:solidFill>
          <a:schemeClr val="tx1"/>
        </a:solidFill>
        <a:latin typeface="+mn-lt"/>
        <a:ea typeface="+mn-ea"/>
        <a:cs typeface="+mn-cs"/>
      </a:defRPr>
    </a:lvl7pPr>
    <a:lvl8pPr marL="3199896" algn="l" defTabSz="914256" rtl="0" eaLnBrk="1" latinLnBrk="0" hangingPunct="1">
      <a:defRPr sz="1800" kern="1200">
        <a:solidFill>
          <a:schemeClr val="tx1"/>
        </a:solidFill>
        <a:latin typeface="+mn-lt"/>
        <a:ea typeface="+mn-ea"/>
        <a:cs typeface="+mn-cs"/>
      </a:defRPr>
    </a:lvl8pPr>
    <a:lvl9pPr marL="3657023" algn="l" defTabSz="914256"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guide id="3" pos="930">
          <p15:clr>
            <a:srgbClr val="A4A3A4"/>
          </p15:clr>
        </p15:guide>
        <p15:guide id="4" pos="10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0082"/>
    <a:srgbClr val="04327E"/>
    <a:srgbClr val="D9D9D9"/>
    <a:srgbClr val="534AC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66" autoAdjust="0"/>
    <p:restoredTop sz="84254" autoAdjust="0"/>
  </p:normalViewPr>
  <p:slideViewPr>
    <p:cSldViewPr showGuides="1">
      <p:cViewPr>
        <p:scale>
          <a:sx n="50" d="100"/>
          <a:sy n="50" d="100"/>
        </p:scale>
        <p:origin x="-1362" y="-192"/>
      </p:cViewPr>
      <p:guideLst>
        <p:guide orient="horz" pos="521"/>
        <p:guide pos="125"/>
      </p:guideLst>
    </p:cSldViewPr>
  </p:slideViewPr>
  <p:notesTextViewPr>
    <p:cViewPr>
      <p:scale>
        <a:sx n="1" d="1"/>
        <a:sy n="1" d="1"/>
      </p:scale>
      <p:origin x="0" y="0"/>
    </p:cViewPr>
  </p:notesTextViewPr>
  <p:sorterViewPr>
    <p:cViewPr>
      <p:scale>
        <a:sx n="110" d="100"/>
        <a:sy n="110" d="100"/>
      </p:scale>
      <p:origin x="0" y="17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62BE555A-A09C-461F-9757-66972B5D5D8D}" type="datetimeFigureOut">
              <a:rPr lang="de-DE" smtClean="0"/>
              <a:t>30.11.2016</a:t>
            </a:fld>
            <a:endParaRPr lang="de-DE"/>
          </a:p>
        </p:txBody>
      </p:sp>
      <p:sp>
        <p:nvSpPr>
          <p:cNvPr id="4" name="Fußzeilenplatzhalt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6F556B59-BEEE-4C1E-879D-55BD32A6D988}" type="slidenum">
              <a:rPr lang="de-DE" smtClean="0"/>
              <a:t>‹Nr.›</a:t>
            </a:fld>
            <a:endParaRPr lang="de-DE"/>
          </a:p>
        </p:txBody>
      </p:sp>
    </p:spTree>
    <p:extLst>
      <p:ext uri="{BB962C8B-B14F-4D97-AF65-F5344CB8AC3E}">
        <p14:creationId xmlns:p14="http://schemas.microsoft.com/office/powerpoint/2010/main" val="299601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49787" cy="49696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5839" y="2"/>
            <a:ext cx="2949787" cy="496967"/>
          </a:xfrm>
          <a:prstGeom prst="rect">
            <a:avLst/>
          </a:prstGeom>
        </p:spPr>
        <p:txBody>
          <a:bodyPr vert="horz" lIns="91440" tIns="45720" rIns="91440" bIns="45720" rtlCol="0"/>
          <a:lstStyle>
            <a:lvl1pPr algn="r">
              <a:defRPr sz="1200"/>
            </a:lvl1pPr>
          </a:lstStyle>
          <a:p>
            <a:fld id="{AD9D8248-5358-4A23-8209-769B58E19596}" type="datetimeFigureOut">
              <a:rPr lang="de-DE" smtClean="0"/>
              <a:t>30.11.2016</a:t>
            </a:fld>
            <a:endParaRPr lang="de-DE"/>
          </a:p>
        </p:txBody>
      </p:sp>
      <p:sp>
        <p:nvSpPr>
          <p:cNvPr id="4" name="Folienbildplatzhalt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721" y="4721186"/>
            <a:ext cx="5445760" cy="4472702"/>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40648"/>
            <a:ext cx="2949787" cy="49696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5839" y="9440648"/>
            <a:ext cx="2949787" cy="496967"/>
          </a:xfrm>
          <a:prstGeom prst="rect">
            <a:avLst/>
          </a:prstGeom>
        </p:spPr>
        <p:txBody>
          <a:bodyPr vert="horz" lIns="91440" tIns="45720" rIns="91440" bIns="45720" rtlCol="0" anchor="b"/>
          <a:lstStyle>
            <a:lvl1pPr algn="r">
              <a:defRPr sz="1200"/>
            </a:lvl1pPr>
          </a:lstStyle>
          <a:p>
            <a:fld id="{2261A194-03E5-4147-9113-39F2D487FC6B}" type="slidenum">
              <a:rPr lang="de-DE" smtClean="0"/>
              <a:t>‹Nr.›</a:t>
            </a:fld>
            <a:endParaRPr lang="de-DE"/>
          </a:p>
        </p:txBody>
      </p:sp>
    </p:spTree>
    <p:extLst>
      <p:ext uri="{BB962C8B-B14F-4D97-AF65-F5344CB8AC3E}">
        <p14:creationId xmlns:p14="http://schemas.microsoft.com/office/powerpoint/2010/main" val="300945390"/>
      </p:ext>
    </p:extLst>
  </p:cSld>
  <p:clrMap bg1="lt1" tx1="dk1" bg2="lt2" tx2="dk2" accent1="accent1" accent2="accent2" accent3="accent3" accent4="accent4" accent5="accent5" accent6="accent6" hlink="hlink" folHlink="folHlink"/>
  <p:notesStyle>
    <a:lvl1pPr marL="0" algn="l" defTabSz="914256" rtl="0" eaLnBrk="1" latinLnBrk="0" hangingPunct="1">
      <a:defRPr sz="1200" kern="1200">
        <a:solidFill>
          <a:schemeClr val="tx1"/>
        </a:solidFill>
        <a:latin typeface="+mn-lt"/>
        <a:ea typeface="+mn-ea"/>
        <a:cs typeface="+mn-cs"/>
      </a:defRPr>
    </a:lvl1pPr>
    <a:lvl2pPr marL="457129" algn="l" defTabSz="914256" rtl="0" eaLnBrk="1" latinLnBrk="0" hangingPunct="1">
      <a:defRPr sz="1200" kern="1200">
        <a:solidFill>
          <a:schemeClr val="tx1"/>
        </a:solidFill>
        <a:latin typeface="+mn-lt"/>
        <a:ea typeface="+mn-ea"/>
        <a:cs typeface="+mn-cs"/>
      </a:defRPr>
    </a:lvl2pPr>
    <a:lvl3pPr marL="914256" algn="l" defTabSz="914256" rtl="0" eaLnBrk="1" latinLnBrk="0" hangingPunct="1">
      <a:defRPr sz="1200" kern="1200">
        <a:solidFill>
          <a:schemeClr val="tx1"/>
        </a:solidFill>
        <a:latin typeface="+mn-lt"/>
        <a:ea typeface="+mn-ea"/>
        <a:cs typeface="+mn-cs"/>
      </a:defRPr>
    </a:lvl3pPr>
    <a:lvl4pPr marL="1371384" algn="l" defTabSz="914256" rtl="0" eaLnBrk="1" latinLnBrk="0" hangingPunct="1">
      <a:defRPr sz="1200" kern="1200">
        <a:solidFill>
          <a:schemeClr val="tx1"/>
        </a:solidFill>
        <a:latin typeface="+mn-lt"/>
        <a:ea typeface="+mn-ea"/>
        <a:cs typeface="+mn-cs"/>
      </a:defRPr>
    </a:lvl4pPr>
    <a:lvl5pPr marL="1828511" algn="l" defTabSz="914256" rtl="0" eaLnBrk="1" latinLnBrk="0" hangingPunct="1">
      <a:defRPr sz="1200" kern="1200">
        <a:solidFill>
          <a:schemeClr val="tx1"/>
        </a:solidFill>
        <a:latin typeface="+mn-lt"/>
        <a:ea typeface="+mn-ea"/>
        <a:cs typeface="+mn-cs"/>
      </a:defRPr>
    </a:lvl5pPr>
    <a:lvl6pPr marL="2285640" algn="l" defTabSz="914256" rtl="0" eaLnBrk="1" latinLnBrk="0" hangingPunct="1">
      <a:defRPr sz="1200" kern="1200">
        <a:solidFill>
          <a:schemeClr val="tx1"/>
        </a:solidFill>
        <a:latin typeface="+mn-lt"/>
        <a:ea typeface="+mn-ea"/>
        <a:cs typeface="+mn-cs"/>
      </a:defRPr>
    </a:lvl6pPr>
    <a:lvl7pPr marL="2742767" algn="l" defTabSz="914256" rtl="0" eaLnBrk="1" latinLnBrk="0" hangingPunct="1">
      <a:defRPr sz="1200" kern="1200">
        <a:solidFill>
          <a:schemeClr val="tx1"/>
        </a:solidFill>
        <a:latin typeface="+mn-lt"/>
        <a:ea typeface="+mn-ea"/>
        <a:cs typeface="+mn-cs"/>
      </a:defRPr>
    </a:lvl7pPr>
    <a:lvl8pPr marL="3199896" algn="l" defTabSz="914256" rtl="0" eaLnBrk="1" latinLnBrk="0" hangingPunct="1">
      <a:defRPr sz="1200" kern="1200">
        <a:solidFill>
          <a:schemeClr val="tx1"/>
        </a:solidFill>
        <a:latin typeface="+mn-lt"/>
        <a:ea typeface="+mn-ea"/>
        <a:cs typeface="+mn-cs"/>
      </a:defRPr>
    </a:lvl8pPr>
    <a:lvl9pPr marL="3657023" algn="l" defTabSz="91425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endParaRPr lang="de-DE" sz="1200" dirty="0" smtClean="0">
              <a:solidFill>
                <a:schemeClr val="bg1"/>
              </a:solidFill>
              <a:latin typeface="Oswald Light"/>
              <a:ea typeface="Roboto Light" pitchFamily="2" charset="0"/>
            </a:endParaRPr>
          </a:p>
        </p:txBody>
      </p:sp>
      <p:sp>
        <p:nvSpPr>
          <p:cNvPr id="4" name="Foliennummernplatzhalter 3"/>
          <p:cNvSpPr>
            <a:spLocks noGrp="1"/>
          </p:cNvSpPr>
          <p:nvPr>
            <p:ph type="sldNum" sz="quarter" idx="10"/>
          </p:nvPr>
        </p:nvSpPr>
        <p:spPr/>
        <p:txBody>
          <a:bodyPr/>
          <a:lstStyle/>
          <a:p>
            <a:fld id="{2261A194-03E5-4147-9113-39F2D487FC6B}" type="slidenum">
              <a:rPr lang="de-DE" smtClean="0"/>
              <a:t>3</a:t>
            </a:fld>
            <a:endParaRPr lang="de-DE"/>
          </a:p>
        </p:txBody>
      </p:sp>
    </p:spTree>
    <p:extLst>
      <p:ext uri="{BB962C8B-B14F-4D97-AF65-F5344CB8AC3E}">
        <p14:creationId xmlns:p14="http://schemas.microsoft.com/office/powerpoint/2010/main" val="4125051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261A194-03E5-4147-9113-39F2D487FC6B}" type="slidenum">
              <a:rPr lang="de-DE" smtClean="0"/>
              <a:t>15</a:t>
            </a:fld>
            <a:endParaRPr lang="de-DE"/>
          </a:p>
        </p:txBody>
      </p:sp>
    </p:spTree>
    <p:extLst>
      <p:ext uri="{BB962C8B-B14F-4D97-AF65-F5344CB8AC3E}">
        <p14:creationId xmlns:p14="http://schemas.microsoft.com/office/powerpoint/2010/main" val="4125051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r>
              <a:rPr lang="de-DE" dirty="0" smtClean="0"/>
              <a:t>Menschen:</a:t>
            </a:r>
            <a:r>
              <a:rPr lang="de-DE" baseline="0" dirty="0" smtClean="0"/>
              <a:t> </a:t>
            </a:r>
          </a:p>
          <a:p>
            <a:r>
              <a:rPr lang="de-DE" dirty="0" smtClean="0"/>
              <a:t>https://upload.wikimedia.org/wikipedia/commons/thumb/9/9d/Community_Noun_project_2280.svg/2000px-Community_Noun_project_2280.svg.png</a:t>
            </a:r>
          </a:p>
          <a:p>
            <a:pPr marL="0" marR="0" indent="0" algn="l" defTabSz="914256" rtl="0" eaLnBrk="1" fontAlgn="auto" latinLnBrk="0" hangingPunct="1">
              <a:lnSpc>
                <a:spcPct val="100000"/>
              </a:lnSpc>
              <a:spcBef>
                <a:spcPts val="0"/>
              </a:spcBef>
              <a:spcAft>
                <a:spcPts val="0"/>
              </a:spcAft>
              <a:buClrTx/>
              <a:buSzTx/>
              <a:buFontTx/>
              <a:buNone/>
              <a:tabLst/>
              <a:defRPr/>
            </a:pPr>
            <a:r>
              <a:rPr lang="de-DE" dirty="0" smtClean="0"/>
              <a:t>Zahnrad: </a:t>
            </a:r>
          </a:p>
          <a:p>
            <a:pPr marL="0" marR="0" indent="0" algn="l" defTabSz="914256"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https://upload.wikimedia.org/wikipedia/commons/thumb/7/74/Cogs_font_awesome.svg/1024px-Cogs_font_awesome.svg.png</a:t>
            </a:r>
          </a:p>
          <a:p>
            <a:r>
              <a:rPr lang="de-DE" dirty="0" smtClean="0"/>
              <a:t>Welt:</a:t>
            </a:r>
          </a:p>
          <a:p>
            <a:r>
              <a:rPr lang="de-DE" dirty="0" smtClean="0"/>
              <a:t>https://upload.wikimedia.org/wikipedia/commons/thumb/6/60/Simple_Globe.svg/600px-Simple_Globe.svg.png</a:t>
            </a:r>
          </a:p>
          <a:p>
            <a:r>
              <a:rPr lang="de-DE" dirty="0" err="1" smtClean="0"/>
              <a:t>Einkauswagen</a:t>
            </a:r>
            <a:r>
              <a:rPr lang="de-DE" dirty="0" smtClean="0"/>
              <a:t>:</a:t>
            </a:r>
          </a:p>
          <a:p>
            <a:r>
              <a:rPr lang="de-DE" dirty="0" smtClean="0"/>
              <a:t>https://cdn.pixabay.com/photo/2014/05/21/13/25/shopping-cart-349544_960_720.png</a:t>
            </a:r>
          </a:p>
          <a:p>
            <a:r>
              <a:rPr lang="de-DE" dirty="0" smtClean="0"/>
              <a:t>Glühbirne:</a:t>
            </a:r>
          </a:p>
          <a:p>
            <a:r>
              <a:rPr lang="de-DE" dirty="0" smtClean="0"/>
              <a:t>https://upload.wikimedia.org/wikipedia/commons/thumb/5/51/Simpleicons_Interface_lightbulb-1.svg/2000px-Simpleicons_Interface_lightbulb-1.svg.png</a:t>
            </a:r>
          </a:p>
          <a:p>
            <a:r>
              <a:rPr lang="de-DE" dirty="0" smtClean="0"/>
              <a:t>Vernetzung:</a:t>
            </a:r>
          </a:p>
          <a:p>
            <a:r>
              <a:rPr lang="de-DE" dirty="0" smtClean="0"/>
              <a:t>https://cdn.pixabay.com/photo/2015/12/10/16/58/parts-1086737_960_720.png</a:t>
            </a:r>
          </a:p>
          <a:p>
            <a:r>
              <a:rPr lang="de-DE" dirty="0" smtClean="0"/>
              <a:t>Geldsack:</a:t>
            </a:r>
          </a:p>
          <a:p>
            <a:r>
              <a:rPr lang="de-DE" dirty="0" smtClean="0"/>
              <a:t>https://pixabay.com/p-305364/?no_redirect</a:t>
            </a:r>
          </a:p>
          <a:p>
            <a:r>
              <a:rPr lang="de-DE" dirty="0" smtClean="0"/>
              <a:t>Eigentum:</a:t>
            </a:r>
          </a:p>
          <a:p>
            <a:r>
              <a:rPr lang="de-DE" dirty="0" smtClean="0"/>
              <a:t>https://pixabay.com/p-307627/?no_redirect</a:t>
            </a:r>
          </a:p>
          <a:p>
            <a:r>
              <a:rPr lang="de-DE" dirty="0" smtClean="0"/>
              <a:t>Smiley:</a:t>
            </a:r>
          </a:p>
          <a:p>
            <a:r>
              <a:rPr lang="de-DE" dirty="0" smtClean="0"/>
              <a:t>https://upload.wikimedia.org/wikipedia/commons/thumb/5/5e/Smiley_icon.svg/2000px-Smiley_icon.svg.png</a:t>
            </a:r>
          </a:p>
        </p:txBody>
      </p:sp>
      <p:sp>
        <p:nvSpPr>
          <p:cNvPr id="4" name="Foliennummernplatzhalter 3"/>
          <p:cNvSpPr>
            <a:spLocks noGrp="1"/>
          </p:cNvSpPr>
          <p:nvPr>
            <p:ph type="sldNum" sz="quarter" idx="10"/>
          </p:nvPr>
        </p:nvSpPr>
        <p:spPr/>
        <p:txBody>
          <a:bodyPr/>
          <a:lstStyle/>
          <a:p>
            <a:fld id="{2261A194-03E5-4147-9113-39F2D487FC6B}" type="slidenum">
              <a:rPr lang="de-DE" smtClean="0"/>
              <a:t>16</a:t>
            </a:fld>
            <a:endParaRPr lang="de-DE"/>
          </a:p>
        </p:txBody>
      </p:sp>
    </p:spTree>
    <p:extLst>
      <p:ext uri="{BB962C8B-B14F-4D97-AF65-F5344CB8AC3E}">
        <p14:creationId xmlns:p14="http://schemas.microsoft.com/office/powerpoint/2010/main" val="412505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261A194-03E5-4147-9113-39F2D487FC6B}" type="slidenum">
              <a:rPr lang="de-DE" smtClean="0"/>
              <a:t>17</a:t>
            </a:fld>
            <a:endParaRPr lang="de-DE"/>
          </a:p>
        </p:txBody>
      </p:sp>
    </p:spTree>
    <p:extLst>
      <p:ext uri="{BB962C8B-B14F-4D97-AF65-F5344CB8AC3E}">
        <p14:creationId xmlns:p14="http://schemas.microsoft.com/office/powerpoint/2010/main" val="4125051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r>
              <a:rPr lang="de-DE" dirty="0" smtClean="0"/>
              <a:t>Schreiben:</a:t>
            </a:r>
          </a:p>
          <a:p>
            <a:r>
              <a:rPr lang="de-DE" dirty="0" smtClean="0"/>
              <a:t>https://pixabay.com/p-312112/?no_redirect</a:t>
            </a:r>
          </a:p>
          <a:p>
            <a:r>
              <a:rPr lang="de-DE" dirty="0" smtClean="0"/>
              <a:t>Kontakt:</a:t>
            </a:r>
          </a:p>
          <a:p>
            <a:r>
              <a:rPr lang="de-DE" dirty="0" smtClean="0"/>
              <a:t>https://upload.wikimedia.org/wikipedia/commons/b/bf/Wikimedia_Deutschland_icon_contact_blue.png</a:t>
            </a:r>
          </a:p>
          <a:p>
            <a:r>
              <a:rPr lang="de-DE" dirty="0" err="1" smtClean="0"/>
              <a:t>Crowd</a:t>
            </a:r>
            <a:r>
              <a:rPr lang="de-DE" dirty="0" smtClean="0"/>
              <a:t>:</a:t>
            </a:r>
          </a:p>
          <a:p>
            <a:r>
              <a:rPr lang="de-DE" dirty="0" smtClean="0"/>
              <a:t>https://pixabay.com/p-309068/?no_redirect</a:t>
            </a:r>
            <a:endParaRPr lang="de-DE" dirty="0"/>
          </a:p>
        </p:txBody>
      </p:sp>
      <p:sp>
        <p:nvSpPr>
          <p:cNvPr id="4" name="Foliennummernplatzhalter 3"/>
          <p:cNvSpPr>
            <a:spLocks noGrp="1"/>
          </p:cNvSpPr>
          <p:nvPr>
            <p:ph type="sldNum" sz="quarter" idx="10"/>
          </p:nvPr>
        </p:nvSpPr>
        <p:spPr/>
        <p:txBody>
          <a:bodyPr/>
          <a:lstStyle/>
          <a:p>
            <a:fld id="{2261A194-03E5-4147-9113-39F2D487FC6B}" type="slidenum">
              <a:rPr lang="de-DE" smtClean="0"/>
              <a:t>19</a:t>
            </a:fld>
            <a:endParaRPr lang="de-DE"/>
          </a:p>
        </p:txBody>
      </p:sp>
    </p:spTree>
    <p:extLst>
      <p:ext uri="{BB962C8B-B14F-4D97-AF65-F5344CB8AC3E}">
        <p14:creationId xmlns:p14="http://schemas.microsoft.com/office/powerpoint/2010/main" val="4125051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261A194-03E5-4147-9113-39F2D487FC6B}" type="slidenum">
              <a:rPr lang="de-DE" smtClean="0"/>
              <a:t>21</a:t>
            </a:fld>
            <a:endParaRPr lang="de-DE"/>
          </a:p>
        </p:txBody>
      </p:sp>
    </p:spTree>
    <p:extLst>
      <p:ext uri="{BB962C8B-B14F-4D97-AF65-F5344CB8AC3E}">
        <p14:creationId xmlns:p14="http://schemas.microsoft.com/office/powerpoint/2010/main" val="4125051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261A194-03E5-4147-9113-39F2D487FC6B}" type="slidenum">
              <a:rPr lang="de-DE" smtClean="0"/>
              <a:t>23</a:t>
            </a:fld>
            <a:endParaRPr lang="de-DE"/>
          </a:p>
        </p:txBody>
      </p:sp>
    </p:spTree>
    <p:extLst>
      <p:ext uri="{BB962C8B-B14F-4D97-AF65-F5344CB8AC3E}">
        <p14:creationId xmlns:p14="http://schemas.microsoft.com/office/powerpoint/2010/main" val="412505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261A194-03E5-4147-9113-39F2D487FC6B}" type="slidenum">
              <a:rPr lang="de-DE" smtClean="0"/>
              <a:t>24</a:t>
            </a:fld>
            <a:endParaRPr lang="de-DE"/>
          </a:p>
        </p:txBody>
      </p:sp>
    </p:spTree>
    <p:extLst>
      <p:ext uri="{BB962C8B-B14F-4D97-AF65-F5344CB8AC3E}">
        <p14:creationId xmlns:p14="http://schemas.microsoft.com/office/powerpoint/2010/main" val="4125051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261A194-03E5-4147-9113-39F2D487FC6B}" type="slidenum">
              <a:rPr lang="de-DE" smtClean="0"/>
              <a:t>25</a:t>
            </a:fld>
            <a:endParaRPr lang="de-DE"/>
          </a:p>
        </p:txBody>
      </p:sp>
    </p:spTree>
    <p:extLst>
      <p:ext uri="{BB962C8B-B14F-4D97-AF65-F5344CB8AC3E}">
        <p14:creationId xmlns:p14="http://schemas.microsoft.com/office/powerpoint/2010/main" val="4125051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261A194-03E5-4147-9113-39F2D487FC6B}" type="slidenum">
              <a:rPr lang="de-DE" smtClean="0"/>
              <a:t>26</a:t>
            </a:fld>
            <a:endParaRPr lang="de-DE"/>
          </a:p>
        </p:txBody>
      </p:sp>
    </p:spTree>
    <p:extLst>
      <p:ext uri="{BB962C8B-B14F-4D97-AF65-F5344CB8AC3E}">
        <p14:creationId xmlns:p14="http://schemas.microsoft.com/office/powerpoint/2010/main" val="4125051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261A194-03E5-4147-9113-39F2D487FC6B}" type="slidenum">
              <a:rPr lang="de-DE" smtClean="0"/>
              <a:t>36</a:t>
            </a:fld>
            <a:endParaRPr lang="de-DE"/>
          </a:p>
        </p:txBody>
      </p:sp>
    </p:spTree>
    <p:extLst>
      <p:ext uri="{BB962C8B-B14F-4D97-AF65-F5344CB8AC3E}">
        <p14:creationId xmlns:p14="http://schemas.microsoft.com/office/powerpoint/2010/main" val="97847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261A194-03E5-4147-9113-39F2D487FC6B}" type="slidenum">
              <a:rPr lang="de-DE" smtClean="0"/>
              <a:t>4</a:t>
            </a:fld>
            <a:endParaRPr lang="de-DE"/>
          </a:p>
        </p:txBody>
      </p:sp>
    </p:spTree>
    <p:extLst>
      <p:ext uri="{BB962C8B-B14F-4D97-AF65-F5344CB8AC3E}">
        <p14:creationId xmlns:p14="http://schemas.microsoft.com/office/powerpoint/2010/main" val="412505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2261A194-03E5-4147-9113-39F2D487FC6B}" type="slidenum">
              <a:rPr lang="de-DE" smtClean="0"/>
              <a:t>5</a:t>
            </a:fld>
            <a:endParaRPr lang="de-DE"/>
          </a:p>
        </p:txBody>
      </p:sp>
    </p:spTree>
    <p:extLst>
      <p:ext uri="{BB962C8B-B14F-4D97-AF65-F5344CB8AC3E}">
        <p14:creationId xmlns:p14="http://schemas.microsoft.com/office/powerpoint/2010/main" val="412505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2261A194-03E5-4147-9113-39F2D487FC6B}" type="slidenum">
              <a:rPr lang="de-DE" smtClean="0"/>
              <a:t>6</a:t>
            </a:fld>
            <a:endParaRPr lang="de-DE"/>
          </a:p>
        </p:txBody>
      </p:sp>
    </p:spTree>
    <p:extLst>
      <p:ext uri="{BB962C8B-B14F-4D97-AF65-F5344CB8AC3E}">
        <p14:creationId xmlns:p14="http://schemas.microsoft.com/office/powerpoint/2010/main" val="4125051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solidFill>
                <a:schemeClr val="bg1"/>
              </a:solidFill>
              <a:latin typeface="Oswald Light"/>
              <a:ea typeface="Roboto Light" pitchFamily="2" charset="0"/>
            </a:endParaRPr>
          </a:p>
        </p:txBody>
      </p:sp>
      <p:sp>
        <p:nvSpPr>
          <p:cNvPr id="4" name="Foliennummernplatzhalter 3"/>
          <p:cNvSpPr>
            <a:spLocks noGrp="1"/>
          </p:cNvSpPr>
          <p:nvPr>
            <p:ph type="sldNum" sz="quarter" idx="10"/>
          </p:nvPr>
        </p:nvSpPr>
        <p:spPr/>
        <p:txBody>
          <a:bodyPr/>
          <a:lstStyle/>
          <a:p>
            <a:fld id="{2261A194-03E5-4147-9113-39F2D487FC6B}" type="slidenum">
              <a:rPr lang="de-DE" smtClean="0"/>
              <a:t>8</a:t>
            </a:fld>
            <a:endParaRPr lang="de-DE"/>
          </a:p>
        </p:txBody>
      </p:sp>
    </p:spTree>
    <p:extLst>
      <p:ext uri="{BB962C8B-B14F-4D97-AF65-F5344CB8AC3E}">
        <p14:creationId xmlns:p14="http://schemas.microsoft.com/office/powerpoint/2010/main" val="4125051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solidFill>
                <a:schemeClr val="bg1"/>
              </a:solidFill>
              <a:latin typeface="Oswald Light"/>
              <a:ea typeface="Roboto Light" pitchFamily="2" charset="0"/>
            </a:endParaRPr>
          </a:p>
        </p:txBody>
      </p:sp>
      <p:sp>
        <p:nvSpPr>
          <p:cNvPr id="4" name="Foliennummernplatzhalter 3"/>
          <p:cNvSpPr>
            <a:spLocks noGrp="1"/>
          </p:cNvSpPr>
          <p:nvPr>
            <p:ph type="sldNum" sz="quarter" idx="10"/>
          </p:nvPr>
        </p:nvSpPr>
        <p:spPr/>
        <p:txBody>
          <a:bodyPr/>
          <a:lstStyle/>
          <a:p>
            <a:fld id="{2261A194-03E5-4147-9113-39F2D487FC6B}" type="slidenum">
              <a:rPr lang="de-DE" smtClean="0"/>
              <a:t>9</a:t>
            </a:fld>
            <a:endParaRPr lang="de-DE"/>
          </a:p>
        </p:txBody>
      </p:sp>
    </p:spTree>
    <p:extLst>
      <p:ext uri="{BB962C8B-B14F-4D97-AF65-F5344CB8AC3E}">
        <p14:creationId xmlns:p14="http://schemas.microsoft.com/office/powerpoint/2010/main" val="4125051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solidFill>
                <a:schemeClr val="bg1"/>
              </a:solidFill>
              <a:latin typeface="Oswald Light"/>
              <a:ea typeface="Roboto Light" pitchFamily="2" charset="0"/>
            </a:endParaRPr>
          </a:p>
        </p:txBody>
      </p:sp>
      <p:sp>
        <p:nvSpPr>
          <p:cNvPr id="4" name="Foliennummernplatzhalter 3"/>
          <p:cNvSpPr>
            <a:spLocks noGrp="1"/>
          </p:cNvSpPr>
          <p:nvPr>
            <p:ph type="sldNum" sz="quarter" idx="10"/>
          </p:nvPr>
        </p:nvSpPr>
        <p:spPr/>
        <p:txBody>
          <a:bodyPr/>
          <a:lstStyle/>
          <a:p>
            <a:fld id="{2261A194-03E5-4147-9113-39F2D487FC6B}" type="slidenum">
              <a:rPr lang="de-DE" smtClean="0"/>
              <a:t>11</a:t>
            </a:fld>
            <a:endParaRPr lang="de-DE"/>
          </a:p>
        </p:txBody>
      </p:sp>
    </p:spTree>
    <p:extLst>
      <p:ext uri="{BB962C8B-B14F-4D97-AF65-F5344CB8AC3E}">
        <p14:creationId xmlns:p14="http://schemas.microsoft.com/office/powerpoint/2010/main" val="4125051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2261A194-03E5-4147-9113-39F2D487FC6B}" type="slidenum">
              <a:rPr lang="de-DE" smtClean="0"/>
              <a:t>13</a:t>
            </a:fld>
            <a:endParaRPr lang="de-DE"/>
          </a:p>
        </p:txBody>
      </p:sp>
    </p:spTree>
    <p:extLst>
      <p:ext uri="{BB962C8B-B14F-4D97-AF65-F5344CB8AC3E}">
        <p14:creationId xmlns:p14="http://schemas.microsoft.com/office/powerpoint/2010/main" val="412505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6125"/>
            <a:ext cx="4965700" cy="3725863"/>
          </a:xfrm>
        </p:spPr>
      </p:sp>
      <p:sp>
        <p:nvSpPr>
          <p:cNvPr id="3" name="Notizenplatzhalter 2"/>
          <p:cNvSpPr>
            <a:spLocks noGrp="1"/>
          </p:cNvSpPr>
          <p:nvPr>
            <p:ph type="body" idx="1"/>
          </p:nvPr>
        </p:nvSpPr>
        <p:spPr/>
        <p:txBody>
          <a:bodyPr/>
          <a:lstStyle/>
          <a:p>
            <a:r>
              <a:rPr lang="de-DE" dirty="0" smtClean="0"/>
              <a:t>Menschen:</a:t>
            </a:r>
            <a:r>
              <a:rPr lang="de-DE" baseline="0" dirty="0" smtClean="0"/>
              <a:t> </a:t>
            </a:r>
          </a:p>
          <a:p>
            <a:r>
              <a:rPr lang="de-DE" dirty="0" smtClean="0"/>
              <a:t>https://upload.wikimedia.org/wikipedia/commons/thumb/9/9d/Community_Noun_project_2280.svg/2000px-Community_Noun_project_2280.svg.png</a:t>
            </a:r>
          </a:p>
          <a:p>
            <a:pPr marL="0" marR="0" indent="0" algn="l" defTabSz="914256" rtl="0" eaLnBrk="1" fontAlgn="auto" latinLnBrk="0" hangingPunct="1">
              <a:lnSpc>
                <a:spcPct val="100000"/>
              </a:lnSpc>
              <a:spcBef>
                <a:spcPts val="0"/>
              </a:spcBef>
              <a:spcAft>
                <a:spcPts val="0"/>
              </a:spcAft>
              <a:buClrTx/>
              <a:buSzTx/>
              <a:buFontTx/>
              <a:buNone/>
              <a:tabLst/>
              <a:defRPr/>
            </a:pPr>
            <a:r>
              <a:rPr lang="de-DE" dirty="0" smtClean="0"/>
              <a:t>Zahnrad: </a:t>
            </a:r>
          </a:p>
          <a:p>
            <a:pPr marL="0" marR="0" indent="0" algn="l" defTabSz="914256"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https://upload.wikimedia.org/wikipedia/commons/thumb/7/74/Cogs_font_awesome.svg/1024px-Cogs_font_awesome.svg.png</a:t>
            </a:r>
          </a:p>
          <a:p>
            <a:r>
              <a:rPr lang="de-DE" dirty="0" smtClean="0"/>
              <a:t>Welt:</a:t>
            </a:r>
          </a:p>
          <a:p>
            <a:r>
              <a:rPr lang="de-DE" dirty="0" smtClean="0"/>
              <a:t>https://upload.wikimedia.org/wikipedia/commons/thumb/6/60/Simple_Globe.svg/600px-Simple_Globe.svg.png</a:t>
            </a:r>
          </a:p>
          <a:p>
            <a:r>
              <a:rPr lang="de-DE" dirty="0" err="1" smtClean="0"/>
              <a:t>Einkauswagen</a:t>
            </a:r>
            <a:r>
              <a:rPr lang="de-DE" dirty="0" smtClean="0"/>
              <a:t>:</a:t>
            </a:r>
          </a:p>
          <a:p>
            <a:r>
              <a:rPr lang="de-DE" dirty="0" smtClean="0"/>
              <a:t>https://cdn.pixabay.com/photo/2014/05/21/13/25/shopping-cart-349544_960_720.png</a:t>
            </a:r>
          </a:p>
          <a:p>
            <a:r>
              <a:rPr lang="de-DE" dirty="0" smtClean="0"/>
              <a:t>Glühbirne:</a:t>
            </a:r>
          </a:p>
          <a:p>
            <a:r>
              <a:rPr lang="de-DE" dirty="0" smtClean="0"/>
              <a:t>https://upload.wikimedia.org/wikipedia/commons/thumb/5/51/Simpleicons_Interface_lightbulb-1.svg/2000px-Simpleicons_Interface_lightbulb-1.svg.png</a:t>
            </a:r>
          </a:p>
          <a:p>
            <a:r>
              <a:rPr lang="de-DE" dirty="0" smtClean="0"/>
              <a:t>Vernetzung:</a:t>
            </a:r>
          </a:p>
          <a:p>
            <a:r>
              <a:rPr lang="de-DE" dirty="0" smtClean="0"/>
              <a:t>https://cdn.pixabay.com/photo/2015/12/10/16/58/parts-1086737_960_720.png</a:t>
            </a:r>
          </a:p>
          <a:p>
            <a:r>
              <a:rPr lang="de-DE" dirty="0" smtClean="0"/>
              <a:t>Geldsack:</a:t>
            </a:r>
          </a:p>
          <a:p>
            <a:r>
              <a:rPr lang="de-DE" dirty="0" smtClean="0"/>
              <a:t>https://pixabay.com/p-305364/?no_redirect</a:t>
            </a:r>
          </a:p>
          <a:p>
            <a:r>
              <a:rPr lang="de-DE" dirty="0" smtClean="0"/>
              <a:t>Eigentum:</a:t>
            </a:r>
          </a:p>
          <a:p>
            <a:r>
              <a:rPr lang="de-DE" dirty="0" smtClean="0"/>
              <a:t>https://pixabay.com/p-307627/?no_redirect</a:t>
            </a:r>
          </a:p>
          <a:p>
            <a:r>
              <a:rPr lang="de-DE" dirty="0" smtClean="0"/>
              <a:t>Smiley:</a:t>
            </a:r>
          </a:p>
          <a:p>
            <a:r>
              <a:rPr lang="de-DE" dirty="0" smtClean="0"/>
              <a:t>https://upload.wikimedia.org/wikipedia/commons/thumb/5/5e/Smiley_icon.svg/2000px-Smiley_icon.svg.png</a:t>
            </a:r>
          </a:p>
        </p:txBody>
      </p:sp>
      <p:sp>
        <p:nvSpPr>
          <p:cNvPr id="4" name="Foliennummernplatzhalter 3"/>
          <p:cNvSpPr>
            <a:spLocks noGrp="1"/>
          </p:cNvSpPr>
          <p:nvPr>
            <p:ph type="sldNum" sz="quarter" idx="10"/>
          </p:nvPr>
        </p:nvSpPr>
        <p:spPr/>
        <p:txBody>
          <a:bodyPr/>
          <a:lstStyle/>
          <a:p>
            <a:fld id="{2261A194-03E5-4147-9113-39F2D487FC6B}" type="slidenum">
              <a:rPr lang="de-DE" smtClean="0"/>
              <a:t>14</a:t>
            </a:fld>
            <a:endParaRPr lang="de-DE"/>
          </a:p>
        </p:txBody>
      </p:sp>
    </p:spTree>
    <p:extLst>
      <p:ext uri="{BB962C8B-B14F-4D97-AF65-F5344CB8AC3E}">
        <p14:creationId xmlns:p14="http://schemas.microsoft.com/office/powerpoint/2010/main" val="412505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6052" y="2348894"/>
            <a:ext cx="8568532" cy="1620771"/>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512100" y="4284720"/>
            <a:ext cx="7056436" cy="1932323"/>
          </a:xfrm>
        </p:spPr>
        <p:txBody>
          <a:bodyPr/>
          <a:lstStyle>
            <a:lvl1pPr marL="0" indent="0" algn="ctr">
              <a:buNone/>
              <a:defRPr>
                <a:solidFill>
                  <a:schemeClr val="tx1">
                    <a:tint val="75000"/>
                  </a:schemeClr>
                </a:solidFill>
              </a:defRPr>
            </a:lvl1pPr>
            <a:lvl2pPr marL="457129" indent="0" algn="ctr">
              <a:buNone/>
              <a:defRPr>
                <a:solidFill>
                  <a:schemeClr val="tx1">
                    <a:tint val="75000"/>
                  </a:schemeClr>
                </a:solidFill>
              </a:defRPr>
            </a:lvl2pPr>
            <a:lvl3pPr marL="914256" indent="0" algn="ctr">
              <a:buNone/>
              <a:defRPr>
                <a:solidFill>
                  <a:schemeClr val="tx1">
                    <a:tint val="75000"/>
                  </a:schemeClr>
                </a:solidFill>
              </a:defRPr>
            </a:lvl3pPr>
            <a:lvl4pPr marL="1371384" indent="0" algn="ctr">
              <a:buNone/>
              <a:defRPr>
                <a:solidFill>
                  <a:schemeClr val="tx1">
                    <a:tint val="75000"/>
                  </a:schemeClr>
                </a:solidFill>
              </a:defRPr>
            </a:lvl4pPr>
            <a:lvl5pPr marL="1828511" indent="0" algn="ctr">
              <a:buNone/>
              <a:defRPr>
                <a:solidFill>
                  <a:schemeClr val="tx1">
                    <a:tint val="75000"/>
                  </a:schemeClr>
                </a:solidFill>
              </a:defRPr>
            </a:lvl5pPr>
            <a:lvl6pPr marL="2285640" indent="0" algn="ctr">
              <a:buNone/>
              <a:defRPr>
                <a:solidFill>
                  <a:schemeClr val="tx1">
                    <a:tint val="75000"/>
                  </a:schemeClr>
                </a:solidFill>
              </a:defRPr>
            </a:lvl6pPr>
            <a:lvl7pPr marL="2742767" indent="0" algn="ctr">
              <a:buNone/>
              <a:defRPr>
                <a:solidFill>
                  <a:schemeClr val="tx1">
                    <a:tint val="75000"/>
                  </a:schemeClr>
                </a:solidFill>
              </a:defRPr>
            </a:lvl7pPr>
            <a:lvl8pPr marL="3199896" indent="0" algn="ctr">
              <a:buNone/>
              <a:defRPr>
                <a:solidFill>
                  <a:schemeClr val="tx1">
                    <a:tint val="75000"/>
                  </a:schemeClr>
                </a:solidFill>
              </a:defRPr>
            </a:lvl8pPr>
            <a:lvl9pPr marL="3657023"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50432661-D66F-4603-B58F-E8B88B4530BF}" type="datetimeFigureOut">
              <a:rPr lang="de-DE" smtClean="0"/>
              <a:t>30.11.2016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62F873-9946-4D0B-AE58-DB4073FC4C45}" type="slidenum">
              <a:rPr lang="de-DE" smtClean="0"/>
              <a:t>‹Nr.›</a:t>
            </a:fld>
            <a:endParaRPr lang="de-DE"/>
          </a:p>
        </p:txBody>
      </p:sp>
    </p:spTree>
    <p:extLst>
      <p:ext uri="{BB962C8B-B14F-4D97-AF65-F5344CB8AC3E}">
        <p14:creationId xmlns:p14="http://schemas.microsoft.com/office/powerpoint/2010/main" val="390355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0432661-D66F-4603-B58F-E8B88B4530BF}" type="datetimeFigureOut">
              <a:rPr lang="de-DE" smtClean="0"/>
              <a:t>30.11.2016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62F873-9946-4D0B-AE58-DB4073FC4C45}" type="slidenum">
              <a:rPr lang="de-DE" smtClean="0"/>
              <a:t>‹Nr.›</a:t>
            </a:fld>
            <a:endParaRPr lang="de-DE"/>
          </a:p>
        </p:txBody>
      </p:sp>
    </p:spTree>
    <p:extLst>
      <p:ext uri="{BB962C8B-B14F-4D97-AF65-F5344CB8AC3E}">
        <p14:creationId xmlns:p14="http://schemas.microsoft.com/office/powerpoint/2010/main" val="4240254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08453" y="302805"/>
            <a:ext cx="2268141" cy="645157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031" y="302805"/>
            <a:ext cx="6636411" cy="645157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0432661-D66F-4603-B58F-E8B88B4530BF}" type="datetimeFigureOut">
              <a:rPr lang="de-DE" smtClean="0"/>
              <a:t>30.11.2016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62F873-9946-4D0B-AE58-DB4073FC4C45}" type="slidenum">
              <a:rPr lang="de-DE" smtClean="0"/>
              <a:t>‹Nr.›</a:t>
            </a:fld>
            <a:endParaRPr lang="de-DE"/>
          </a:p>
        </p:txBody>
      </p:sp>
    </p:spTree>
    <p:extLst>
      <p:ext uri="{BB962C8B-B14F-4D97-AF65-F5344CB8AC3E}">
        <p14:creationId xmlns:p14="http://schemas.microsoft.com/office/powerpoint/2010/main" val="3249298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extchart breit ohne Bild">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pPr>
            <a:r>
              <a:rPr sz="2900"/>
              <a:t>Titeltext</a:t>
            </a:r>
          </a:p>
        </p:txBody>
      </p:sp>
      <p:sp>
        <p:nvSpPr>
          <p:cNvPr id="28" name="Shape 28"/>
          <p:cNvSpPr>
            <a:spLocks noGrp="1"/>
          </p:cNvSpPr>
          <p:nvPr>
            <p:ph type="body" idx="1"/>
          </p:nvPr>
        </p:nvSpPr>
        <p:spPr>
          <a:prstGeom prst="rect">
            <a:avLst/>
          </a:prstGeom>
        </p:spPr>
        <p:txBody>
          <a:bodyPr/>
          <a:lstStyle/>
          <a:p>
            <a:pPr lvl="0">
              <a:defRPr sz="1800"/>
            </a:pPr>
            <a:r>
              <a:rPr sz="1600"/>
              <a:t>Textebene 1</a:t>
            </a:r>
          </a:p>
          <a:p>
            <a:pPr lvl="1">
              <a:defRPr sz="1800"/>
            </a:pPr>
            <a:r>
              <a:rPr sz="1600"/>
              <a:t>Textebene 2</a:t>
            </a:r>
          </a:p>
          <a:p>
            <a:pPr lvl="2">
              <a:defRPr sz="1800"/>
            </a:pPr>
            <a:r>
              <a:rPr sz="1600"/>
              <a:t>Textebene 3</a:t>
            </a:r>
          </a:p>
          <a:p>
            <a:pPr lvl="3">
              <a:defRPr sz="1800"/>
            </a:pPr>
            <a:r>
              <a:rPr sz="1600"/>
              <a:t>Textebene 4</a:t>
            </a:r>
          </a:p>
          <a:p>
            <a:pPr lvl="4">
              <a:defRPr sz="1800"/>
            </a:pPr>
            <a:r>
              <a:rPr sz="1600"/>
              <a:t>Textebene 5</a:t>
            </a:r>
          </a:p>
        </p:txBody>
      </p:sp>
      <p:sp>
        <p:nvSpPr>
          <p:cNvPr id="29" name="Shape 29"/>
          <p:cNvSpPr>
            <a:spLocks noGrp="1"/>
          </p:cNvSpPr>
          <p:nvPr>
            <p:ph type="sldNum" sz="quarter" idx="2"/>
          </p:nvPr>
        </p:nvSpPr>
        <p:spPr>
          <a:prstGeom prst="rect">
            <a:avLst/>
          </a:prstGeom>
        </p:spPr>
        <p:txBody>
          <a:bodyPr/>
          <a:lstStyle/>
          <a:p>
            <a:pPr lvl="0"/>
            <a:fld id="{86CB4B4D-7CA3-9044-876B-883B54F8677D}" type="slidenum">
              <a:t>‹Nr.›</a:t>
            </a:fld>
            <a:endParaRPr/>
          </a:p>
        </p:txBody>
      </p:sp>
    </p:spTree>
    <p:extLst>
      <p:ext uri="{BB962C8B-B14F-4D97-AF65-F5344CB8AC3E}">
        <p14:creationId xmlns:p14="http://schemas.microsoft.com/office/powerpoint/2010/main" val="296231062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elfolie">
    <p:spTree>
      <p:nvGrpSpPr>
        <p:cNvPr id="1" name=""/>
        <p:cNvGrpSpPr/>
        <p:nvPr/>
      </p:nvGrpSpPr>
      <p:grpSpPr>
        <a:xfrm>
          <a:off x="0" y="0"/>
          <a:ext cx="0" cy="0"/>
          <a:chOff x="0" y="0"/>
          <a:chExt cx="0" cy="0"/>
        </a:xfrm>
      </p:grpSpPr>
      <p:pic>
        <p:nvPicPr>
          <p:cNvPr id="8" name="4X4B0819_bearbeitet_ppt.jpg"/>
          <p:cNvPicPr/>
          <p:nvPr/>
        </p:nvPicPr>
        <p:blipFill>
          <a:blip r:embed="rId2">
            <a:extLst/>
          </a:blip>
          <a:srcRect l="3692" t="31633" r="9423" b="1932"/>
          <a:stretch>
            <a:fillRect/>
          </a:stretch>
        </p:blipFill>
        <p:spPr>
          <a:xfrm>
            <a:off x="206785" y="224041"/>
            <a:ext cx="9667061" cy="7140860"/>
          </a:xfrm>
          <a:prstGeom prst="rect">
            <a:avLst/>
          </a:prstGeom>
          <a:ln w="12700">
            <a:miter lim="400000"/>
          </a:ln>
        </p:spPr>
      </p:pic>
      <p:pic>
        <p:nvPicPr>
          <p:cNvPr id="9" name="philos_logo_140804+claim+FINAL_k55-gross.png"/>
          <p:cNvPicPr/>
          <p:nvPr/>
        </p:nvPicPr>
        <p:blipFill>
          <a:blip r:embed="rId3">
            <a:extLst/>
          </a:blip>
          <a:stretch>
            <a:fillRect/>
          </a:stretch>
        </p:blipFill>
        <p:spPr>
          <a:xfrm>
            <a:off x="3439837" y="855460"/>
            <a:ext cx="3252391" cy="1117704"/>
          </a:xfrm>
          <a:prstGeom prst="rect">
            <a:avLst/>
          </a:prstGeom>
          <a:ln w="12700">
            <a:miter lim="400000"/>
          </a:ln>
        </p:spPr>
      </p:pic>
      <p:sp>
        <p:nvSpPr>
          <p:cNvPr id="10" name="Shape 10"/>
          <p:cNvSpPr/>
          <p:nvPr/>
        </p:nvSpPr>
        <p:spPr>
          <a:xfrm>
            <a:off x="204967" y="4760803"/>
            <a:ext cx="9667061" cy="2604435"/>
          </a:xfrm>
          <a:prstGeom prst="rect">
            <a:avLst/>
          </a:prstGeom>
          <a:solidFill>
            <a:srgbClr val="FFAA00"/>
          </a:solidFill>
          <a:ln w="12700">
            <a:miter lim="400000"/>
          </a:ln>
        </p:spPr>
        <p:txBody>
          <a:bodyPr lIns="0" tIns="0" rIns="0" bIns="0" anchor="ctr"/>
          <a:lstStyle/>
          <a:p>
            <a:pPr defTabSz="389564">
              <a:lnSpc>
                <a:spcPts val="3067"/>
              </a:lnSpc>
              <a:defRPr sz="2800">
                <a:latin typeface="+mn-lt"/>
                <a:ea typeface="+mn-ea"/>
                <a:cs typeface="+mn-cs"/>
                <a:sym typeface="Oswald Light"/>
              </a:defRPr>
            </a:pPr>
            <a:endParaRPr sz="2900" kern="0">
              <a:solidFill>
                <a:sysClr val="windowText" lastClr="000000"/>
              </a:solidFill>
              <a:sym typeface="Oswald Light"/>
            </a:endParaRPr>
          </a:p>
        </p:txBody>
      </p:sp>
      <p:sp>
        <p:nvSpPr>
          <p:cNvPr id="11" name="Shape 11"/>
          <p:cNvSpPr>
            <a:spLocks noGrp="1"/>
          </p:cNvSpPr>
          <p:nvPr>
            <p:ph type="title"/>
          </p:nvPr>
        </p:nvSpPr>
        <p:spPr>
          <a:xfrm>
            <a:off x="643830" y="5322305"/>
            <a:ext cx="8788238" cy="1498452"/>
          </a:xfrm>
          <a:prstGeom prst="rect">
            <a:avLst/>
          </a:prstGeom>
        </p:spPr>
        <p:txBody>
          <a:bodyPr anchor="ctr"/>
          <a:lstStyle>
            <a:lvl1pPr algn="ctr" defTabSz="779129">
              <a:lnSpc>
                <a:spcPts val="3750"/>
              </a:lnSpc>
              <a:defRPr sz="3100">
                <a:solidFill>
                  <a:srgbClr val="FFFFFF"/>
                </a:solidFill>
              </a:defRPr>
            </a:lvl1pPr>
          </a:lstStyle>
          <a:p>
            <a:pPr lvl="0">
              <a:defRPr sz="1800">
                <a:solidFill>
                  <a:srgbClr val="000000"/>
                </a:solidFill>
              </a:defRPr>
            </a:pPr>
            <a:r>
              <a:rPr sz="3100">
                <a:solidFill>
                  <a:srgbClr val="FFFFFF"/>
                </a:solidFill>
              </a:rPr>
              <a:t>Titeltext</a:t>
            </a:r>
          </a:p>
        </p:txBody>
      </p:sp>
      <p:sp>
        <p:nvSpPr>
          <p:cNvPr id="12" name="Shape 12"/>
          <p:cNvSpPr/>
          <p:nvPr/>
        </p:nvSpPr>
        <p:spPr>
          <a:xfrm>
            <a:off x="320451" y="7185349"/>
            <a:ext cx="3192199" cy="1077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nSpc>
                <a:spcPct val="100000"/>
              </a:lnSpc>
              <a:spcBef>
                <a:spcPts val="0"/>
              </a:spcBef>
              <a:defRPr sz="800">
                <a:solidFill>
                  <a:srgbClr val="FFFFFF"/>
                </a:solidFill>
                <a:latin typeface="+mn-lt"/>
                <a:ea typeface="+mn-ea"/>
                <a:cs typeface="+mn-cs"/>
                <a:sym typeface="Oswald Light"/>
              </a:defRPr>
            </a:lvl1pPr>
          </a:lstStyle>
          <a:p>
            <a:pPr>
              <a:defRPr sz="1800">
                <a:solidFill>
                  <a:srgbClr val="000000"/>
                </a:solidFill>
              </a:defRPr>
            </a:pPr>
            <a:r>
              <a:rPr sz="700" kern="0">
                <a:solidFill>
                  <a:srgbClr val="000000"/>
                </a:solidFill>
              </a:rPr>
              <a:t>Philos GmbH   www.philos-beratung.de</a:t>
            </a:r>
          </a:p>
        </p:txBody>
      </p:sp>
      <p:sp>
        <p:nvSpPr>
          <p:cNvPr id="13" name="Shape 13"/>
          <p:cNvSpPr>
            <a:spLocks noGrp="1"/>
          </p:cNvSpPr>
          <p:nvPr>
            <p:ph type="sldNum" sz="quarter" idx="2"/>
          </p:nvPr>
        </p:nvSpPr>
        <p:spPr>
          <a:xfrm>
            <a:off x="9408587" y="7185349"/>
            <a:ext cx="387716" cy="107722"/>
          </a:xfrm>
          <a:prstGeom prst="rect">
            <a:avLst/>
          </a:prstGeom>
        </p:spPr>
        <p:txBody>
          <a:bodyPr/>
          <a:lstStyle>
            <a:lvl1pPr>
              <a:defRPr>
                <a:solidFill>
                  <a:srgbClr val="FFFFFF"/>
                </a:solidFill>
              </a:defRPr>
            </a:lvl1pPr>
          </a:lstStyle>
          <a:p>
            <a:fld id="{86CB4B4D-7CA3-9044-876B-883B54F8677D}" type="slidenum">
              <a:rPr/>
              <a:pPr/>
              <a:t>‹Nr.›</a:t>
            </a:fld>
            <a:endParaRPr/>
          </a:p>
        </p:txBody>
      </p:sp>
    </p:spTree>
    <p:extLst>
      <p:ext uri="{BB962C8B-B14F-4D97-AF65-F5344CB8AC3E}">
        <p14:creationId xmlns:p14="http://schemas.microsoft.com/office/powerpoint/2010/main" val="265348281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Großes Bild">
    <p:spTree>
      <p:nvGrpSpPr>
        <p:cNvPr id="1" name=""/>
        <p:cNvGrpSpPr/>
        <p:nvPr/>
      </p:nvGrpSpPr>
      <p:grpSpPr>
        <a:xfrm>
          <a:off x="0" y="0"/>
          <a:ext cx="0" cy="0"/>
          <a:chOff x="0" y="0"/>
          <a:chExt cx="0" cy="0"/>
        </a:xfrm>
      </p:grpSpPr>
      <p:pic>
        <p:nvPicPr>
          <p:cNvPr id="21" name="steuer.jpg"/>
          <p:cNvPicPr/>
          <p:nvPr/>
        </p:nvPicPr>
        <p:blipFill>
          <a:blip r:embed="rId2">
            <a:extLst/>
          </a:blip>
          <a:srcRect l="2443" r="2443" b="53371"/>
          <a:stretch>
            <a:fillRect/>
          </a:stretch>
        </p:blipFill>
        <p:spPr>
          <a:xfrm>
            <a:off x="206786" y="224770"/>
            <a:ext cx="9651491" cy="7122729"/>
          </a:xfrm>
          <a:prstGeom prst="rect">
            <a:avLst/>
          </a:prstGeom>
          <a:ln w="12700">
            <a:miter lim="400000"/>
          </a:ln>
        </p:spPr>
      </p:pic>
      <p:sp>
        <p:nvSpPr>
          <p:cNvPr id="22" name="Shape 22"/>
          <p:cNvSpPr>
            <a:spLocks noGrp="1"/>
          </p:cNvSpPr>
          <p:nvPr>
            <p:ph type="sldNum" sz="quarter" idx="2"/>
          </p:nvPr>
        </p:nvSpPr>
        <p:spPr>
          <a:xfrm>
            <a:off x="9408587" y="7185349"/>
            <a:ext cx="387716" cy="107722"/>
          </a:xfrm>
          <a:prstGeom prst="rect">
            <a:avLst/>
          </a:prstGeom>
        </p:spPr>
        <p:txBody>
          <a:bodyPr/>
          <a:lstStyle>
            <a:lvl1pPr>
              <a:defRPr>
                <a:solidFill>
                  <a:srgbClr val="FFFFFF"/>
                </a:solidFill>
              </a:defRPr>
            </a:lvl1pPr>
          </a:lstStyle>
          <a:p>
            <a:fld id="{86CB4B4D-7CA3-9044-876B-883B54F8677D}" type="slidenum">
              <a:rPr/>
              <a:pPr/>
              <a:t>‹Nr.›</a:t>
            </a:fld>
            <a:endParaRPr/>
          </a:p>
        </p:txBody>
      </p:sp>
      <p:sp>
        <p:nvSpPr>
          <p:cNvPr id="23" name="Shape 23"/>
          <p:cNvSpPr/>
          <p:nvPr/>
        </p:nvSpPr>
        <p:spPr>
          <a:xfrm>
            <a:off x="320451" y="7157345"/>
            <a:ext cx="3192199" cy="1077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nSpc>
                <a:spcPct val="100000"/>
              </a:lnSpc>
              <a:spcBef>
                <a:spcPts val="0"/>
              </a:spcBef>
              <a:defRPr sz="800">
                <a:solidFill>
                  <a:srgbClr val="FFFFFF"/>
                </a:solidFill>
                <a:latin typeface="Univers 47 Condensed Light"/>
                <a:ea typeface="Univers 47 Condensed Light"/>
                <a:cs typeface="Univers 47 Condensed Light"/>
                <a:sym typeface="Univers 47 Condensed Light"/>
              </a:defRPr>
            </a:lvl1pPr>
          </a:lstStyle>
          <a:p>
            <a:pPr>
              <a:defRPr sz="1800">
                <a:solidFill>
                  <a:srgbClr val="000000"/>
                </a:solidFill>
              </a:defRPr>
            </a:pPr>
            <a:r>
              <a:rPr sz="700" kern="0">
                <a:solidFill>
                  <a:srgbClr val="000000"/>
                </a:solidFill>
              </a:rPr>
              <a:t>Philos GmbH   www.philos-beratung.de</a:t>
            </a:r>
          </a:p>
        </p:txBody>
      </p:sp>
      <p:pic>
        <p:nvPicPr>
          <p:cNvPr id="24" name="philos_logo_140804+claim+FINAL_k55_klein_weiss.png"/>
          <p:cNvPicPr/>
          <p:nvPr/>
        </p:nvPicPr>
        <p:blipFill>
          <a:blip r:embed="rId3">
            <a:extLst/>
          </a:blip>
          <a:stretch>
            <a:fillRect/>
          </a:stretch>
        </p:blipFill>
        <p:spPr>
          <a:xfrm>
            <a:off x="7665513" y="626409"/>
            <a:ext cx="1853382" cy="638558"/>
          </a:xfrm>
          <a:prstGeom prst="rect">
            <a:avLst/>
          </a:prstGeom>
          <a:ln w="12700">
            <a:miter lim="400000"/>
          </a:ln>
        </p:spPr>
      </p:pic>
      <p:pic>
        <p:nvPicPr>
          <p:cNvPr id="25" name="philos_logo_140804+claim+FINAL_k55_klein.png"/>
          <p:cNvPicPr/>
          <p:nvPr/>
        </p:nvPicPr>
        <p:blipFill>
          <a:blip r:embed="rId4">
            <a:extLst/>
          </a:blip>
          <a:stretch>
            <a:fillRect/>
          </a:stretch>
        </p:blipFill>
        <p:spPr>
          <a:xfrm>
            <a:off x="7663736" y="632385"/>
            <a:ext cx="1853826" cy="638711"/>
          </a:xfrm>
          <a:prstGeom prst="rect">
            <a:avLst/>
          </a:prstGeom>
          <a:ln w="12700">
            <a:miter lim="400000"/>
          </a:ln>
        </p:spPr>
      </p:pic>
    </p:spTree>
    <p:extLst>
      <p:ext uri="{BB962C8B-B14F-4D97-AF65-F5344CB8AC3E}">
        <p14:creationId xmlns:p14="http://schemas.microsoft.com/office/powerpoint/2010/main" val="42312856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extchart breit ohne Bild">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pPr>
            <a:r>
              <a:rPr sz="2400"/>
              <a:t>Titeltext</a:t>
            </a:r>
          </a:p>
        </p:txBody>
      </p:sp>
      <p:sp>
        <p:nvSpPr>
          <p:cNvPr id="28" name="Shape 28"/>
          <p:cNvSpPr>
            <a:spLocks noGrp="1"/>
          </p:cNvSpPr>
          <p:nvPr>
            <p:ph type="body" idx="1"/>
          </p:nvPr>
        </p:nvSpPr>
        <p:spPr>
          <a:prstGeom prst="rect">
            <a:avLst/>
          </a:prstGeom>
        </p:spPr>
        <p:txBody>
          <a:bodyPr/>
          <a:lstStyle/>
          <a:p>
            <a:pPr lvl="0">
              <a:defRPr sz="1800"/>
            </a:pPr>
            <a:r>
              <a:rPr sz="1400"/>
              <a:t>Textebene 1</a:t>
            </a:r>
          </a:p>
          <a:p>
            <a:pPr lvl="1">
              <a:defRPr sz="1800"/>
            </a:pPr>
            <a:r>
              <a:rPr sz="1400"/>
              <a:t>Textebene 2</a:t>
            </a:r>
          </a:p>
          <a:p>
            <a:pPr lvl="2">
              <a:defRPr sz="1800"/>
            </a:pPr>
            <a:r>
              <a:rPr sz="1400"/>
              <a:t>Textebene 3</a:t>
            </a:r>
          </a:p>
          <a:p>
            <a:pPr lvl="3">
              <a:defRPr sz="1800"/>
            </a:pPr>
            <a:r>
              <a:rPr sz="1400"/>
              <a:t>Textebene 4</a:t>
            </a:r>
          </a:p>
          <a:p>
            <a:pPr lvl="4">
              <a:defRPr sz="1800"/>
            </a:pPr>
            <a:r>
              <a:rPr sz="1400"/>
              <a:t>Textebene 5</a:t>
            </a:r>
          </a:p>
        </p:txBody>
      </p:sp>
      <p:sp>
        <p:nvSpPr>
          <p:cNvPr id="29" name="Shape 29"/>
          <p:cNvSpPr>
            <a:spLocks noGrp="1"/>
          </p:cNvSpPr>
          <p:nvPr>
            <p:ph type="sldNum" sz="quarter" idx="2"/>
          </p:nvPr>
        </p:nvSpPr>
        <p:spPr>
          <a:prstGeom prst="rect">
            <a:avLst/>
          </a:prstGeom>
        </p:spPr>
        <p:txBody>
          <a:bodyPr/>
          <a:lstStyle/>
          <a:p>
            <a:fld id="{86CB4B4D-7CA3-9044-876B-883B54F8677D}" type="slidenum">
              <a:rPr>
                <a:solidFill>
                  <a:srgbClr val="000000"/>
                </a:solidFill>
              </a:rPr>
              <a:pPr/>
              <a:t>‹Nr.›</a:t>
            </a:fld>
            <a:endParaRPr>
              <a:solidFill>
                <a:srgbClr val="000000"/>
              </a:solidFill>
            </a:endParaRPr>
          </a:p>
        </p:txBody>
      </p:sp>
    </p:spTree>
    <p:extLst>
      <p:ext uri="{BB962C8B-B14F-4D97-AF65-F5344CB8AC3E}">
        <p14:creationId xmlns:p14="http://schemas.microsoft.com/office/powerpoint/2010/main" val="281276081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Danke">
    <p:spTree>
      <p:nvGrpSpPr>
        <p:cNvPr id="1" name=""/>
        <p:cNvGrpSpPr/>
        <p:nvPr/>
      </p:nvGrpSpPr>
      <p:grpSpPr>
        <a:xfrm>
          <a:off x="0" y="0"/>
          <a:ext cx="0" cy="0"/>
          <a:chOff x="0" y="0"/>
          <a:chExt cx="0" cy="0"/>
        </a:xfrm>
      </p:grpSpPr>
      <p:pic>
        <p:nvPicPr>
          <p:cNvPr id="42" name="philos_logo_140804+claim+FINAL_k55-gross.png"/>
          <p:cNvPicPr/>
          <p:nvPr/>
        </p:nvPicPr>
        <p:blipFill>
          <a:blip r:embed="rId2">
            <a:extLst/>
          </a:blip>
          <a:stretch>
            <a:fillRect/>
          </a:stretch>
        </p:blipFill>
        <p:spPr>
          <a:xfrm>
            <a:off x="3426913" y="2651586"/>
            <a:ext cx="3252391" cy="1117704"/>
          </a:xfrm>
          <a:prstGeom prst="rect">
            <a:avLst/>
          </a:prstGeom>
          <a:ln w="12700">
            <a:miter lim="400000"/>
          </a:ln>
        </p:spPr>
      </p:pic>
      <p:sp>
        <p:nvSpPr>
          <p:cNvPr id="43" name="Shape 43"/>
          <p:cNvSpPr>
            <a:spLocks noGrp="1"/>
          </p:cNvSpPr>
          <p:nvPr>
            <p:ph type="title"/>
          </p:nvPr>
        </p:nvSpPr>
        <p:spPr>
          <a:xfrm>
            <a:off x="398292" y="1204204"/>
            <a:ext cx="9309636" cy="638860"/>
          </a:xfrm>
          <a:prstGeom prst="rect">
            <a:avLst/>
          </a:prstGeom>
        </p:spPr>
        <p:txBody>
          <a:bodyPr/>
          <a:lstStyle>
            <a:lvl1pPr algn="ctr">
              <a:lnSpc>
                <a:spcPct val="70000"/>
              </a:lnSpc>
            </a:lvl1pPr>
          </a:lstStyle>
          <a:p>
            <a:pPr lvl="0">
              <a:defRPr sz="1800"/>
            </a:pPr>
            <a:r>
              <a:rPr sz="2400"/>
              <a:t>Titeltext</a:t>
            </a:r>
          </a:p>
        </p:txBody>
      </p:sp>
      <p:sp>
        <p:nvSpPr>
          <p:cNvPr id="44" name="Shape 44"/>
          <p:cNvSpPr>
            <a:spLocks noGrp="1"/>
          </p:cNvSpPr>
          <p:nvPr>
            <p:ph type="body" idx="1"/>
          </p:nvPr>
        </p:nvSpPr>
        <p:spPr>
          <a:xfrm>
            <a:off x="428556" y="4464599"/>
            <a:ext cx="9249110" cy="2356580"/>
          </a:xfrm>
          <a:prstGeom prst="rect">
            <a:avLst/>
          </a:prstGeom>
        </p:spPr>
        <p:txBody>
          <a:bodyPr/>
          <a:lstStyle>
            <a:lvl1pPr marL="0" indent="0" algn="ctr">
              <a:lnSpc>
                <a:spcPts val="1363"/>
              </a:lnSpc>
              <a:spcBef>
                <a:spcPts val="342"/>
              </a:spcBef>
              <a:buClrTx/>
              <a:buSzTx/>
              <a:buNone/>
              <a:defRPr sz="1200"/>
            </a:lvl1pPr>
            <a:lvl2pPr algn="ctr">
              <a:lnSpc>
                <a:spcPts val="1363"/>
              </a:lnSpc>
              <a:spcBef>
                <a:spcPts val="342"/>
              </a:spcBef>
              <a:buClrTx/>
              <a:defRPr sz="1200"/>
            </a:lvl2pPr>
            <a:lvl3pPr algn="ctr">
              <a:lnSpc>
                <a:spcPts val="1363"/>
              </a:lnSpc>
              <a:spcBef>
                <a:spcPts val="342"/>
              </a:spcBef>
              <a:buClrTx/>
              <a:defRPr sz="1200"/>
            </a:lvl3pPr>
            <a:lvl4pPr algn="ctr">
              <a:lnSpc>
                <a:spcPts val="1363"/>
              </a:lnSpc>
              <a:spcBef>
                <a:spcPts val="342"/>
              </a:spcBef>
              <a:buClrTx/>
              <a:defRPr sz="1200"/>
            </a:lvl4pPr>
            <a:lvl5pPr algn="ctr">
              <a:lnSpc>
                <a:spcPts val="1363"/>
              </a:lnSpc>
              <a:spcBef>
                <a:spcPts val="342"/>
              </a:spcBef>
              <a:buClrTx/>
              <a:defRPr sz="1200"/>
            </a:lvl5pPr>
          </a:lstStyle>
          <a:p>
            <a:pPr lvl="0">
              <a:defRPr sz="1800"/>
            </a:pPr>
            <a:r>
              <a:rPr sz="1200"/>
              <a:t>Textebene 1</a:t>
            </a:r>
          </a:p>
          <a:p>
            <a:pPr lvl="1">
              <a:defRPr sz="1800"/>
            </a:pPr>
            <a:r>
              <a:rPr sz="1200"/>
              <a:t>Textebene 2</a:t>
            </a:r>
          </a:p>
          <a:p>
            <a:pPr lvl="2">
              <a:defRPr sz="1800"/>
            </a:pPr>
            <a:r>
              <a:rPr sz="1200"/>
              <a:t>Textebene 3</a:t>
            </a:r>
          </a:p>
          <a:p>
            <a:pPr lvl="3">
              <a:defRPr sz="1800"/>
            </a:pPr>
            <a:r>
              <a:rPr sz="1200"/>
              <a:t>Textebene 4</a:t>
            </a:r>
          </a:p>
          <a:p>
            <a:pPr lvl="4">
              <a:defRPr sz="1800"/>
            </a:pPr>
            <a:r>
              <a:rPr sz="1200"/>
              <a:t>Textebene 5</a:t>
            </a:r>
          </a:p>
        </p:txBody>
      </p:sp>
    </p:spTree>
    <p:extLst>
      <p:ext uri="{BB962C8B-B14F-4D97-AF65-F5344CB8AC3E}">
        <p14:creationId xmlns:p14="http://schemas.microsoft.com/office/powerpoint/2010/main" val="375699272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0432661-D66F-4603-B58F-E8B88B4530BF}" type="datetimeFigureOut">
              <a:rPr lang="de-DE" smtClean="0"/>
              <a:t>30.11.2016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62F873-9946-4D0B-AE58-DB4073FC4C45}" type="slidenum">
              <a:rPr lang="de-DE" smtClean="0"/>
              <a:t>‹Nr.›</a:t>
            </a:fld>
            <a:endParaRPr lang="de-DE"/>
          </a:p>
        </p:txBody>
      </p:sp>
    </p:spTree>
    <p:extLst>
      <p:ext uri="{BB962C8B-B14F-4D97-AF65-F5344CB8AC3E}">
        <p14:creationId xmlns:p14="http://schemas.microsoft.com/office/powerpoint/2010/main" val="258373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6304" y="4858813"/>
            <a:ext cx="8568532" cy="1501751"/>
          </a:xfrm>
        </p:spPr>
        <p:txBody>
          <a:bodyPr anchor="t"/>
          <a:lstStyle>
            <a:lvl1pPr algn="l">
              <a:defRPr sz="39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96304" y="3204790"/>
            <a:ext cx="8568532" cy="1654024"/>
          </a:xfrm>
        </p:spPr>
        <p:txBody>
          <a:bodyPr anchor="b"/>
          <a:lstStyle>
            <a:lvl1pPr marL="0" indent="0">
              <a:buNone/>
              <a:defRPr sz="2000">
                <a:solidFill>
                  <a:schemeClr val="tx1">
                    <a:tint val="75000"/>
                  </a:schemeClr>
                </a:solidFill>
              </a:defRPr>
            </a:lvl1pPr>
            <a:lvl2pPr marL="457129" indent="0">
              <a:buNone/>
              <a:defRPr sz="1800">
                <a:solidFill>
                  <a:schemeClr val="tx1">
                    <a:tint val="75000"/>
                  </a:schemeClr>
                </a:solidFill>
              </a:defRPr>
            </a:lvl2pPr>
            <a:lvl3pPr marL="914256" indent="0">
              <a:buNone/>
              <a:defRPr sz="1600">
                <a:solidFill>
                  <a:schemeClr val="tx1">
                    <a:tint val="75000"/>
                  </a:schemeClr>
                </a:solidFill>
              </a:defRPr>
            </a:lvl3pPr>
            <a:lvl4pPr marL="1371384" indent="0">
              <a:buNone/>
              <a:defRPr sz="1400">
                <a:solidFill>
                  <a:schemeClr val="tx1">
                    <a:tint val="75000"/>
                  </a:schemeClr>
                </a:solidFill>
              </a:defRPr>
            </a:lvl4pPr>
            <a:lvl5pPr marL="1828511" indent="0">
              <a:buNone/>
              <a:defRPr sz="1400">
                <a:solidFill>
                  <a:schemeClr val="tx1">
                    <a:tint val="75000"/>
                  </a:schemeClr>
                </a:solidFill>
              </a:defRPr>
            </a:lvl5pPr>
            <a:lvl6pPr marL="2285640" indent="0">
              <a:buNone/>
              <a:defRPr sz="1400">
                <a:solidFill>
                  <a:schemeClr val="tx1">
                    <a:tint val="75000"/>
                  </a:schemeClr>
                </a:solidFill>
              </a:defRPr>
            </a:lvl6pPr>
            <a:lvl7pPr marL="2742767" indent="0">
              <a:buNone/>
              <a:defRPr sz="1400">
                <a:solidFill>
                  <a:schemeClr val="tx1">
                    <a:tint val="75000"/>
                  </a:schemeClr>
                </a:solidFill>
              </a:defRPr>
            </a:lvl7pPr>
            <a:lvl8pPr marL="3199896" indent="0">
              <a:buNone/>
              <a:defRPr sz="1400">
                <a:solidFill>
                  <a:schemeClr val="tx1">
                    <a:tint val="75000"/>
                  </a:schemeClr>
                </a:solidFill>
              </a:defRPr>
            </a:lvl8pPr>
            <a:lvl9pPr marL="3657023"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0432661-D66F-4603-B58F-E8B88B4530BF}" type="datetimeFigureOut">
              <a:rPr lang="de-DE" smtClean="0"/>
              <a:t>30.11.2016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62F873-9946-4D0B-AE58-DB4073FC4C45}" type="slidenum">
              <a:rPr lang="de-DE" smtClean="0"/>
              <a:t>‹Nr.›</a:t>
            </a:fld>
            <a:endParaRPr lang="de-DE"/>
          </a:p>
        </p:txBody>
      </p:sp>
    </p:spTree>
    <p:extLst>
      <p:ext uri="{BB962C8B-B14F-4D97-AF65-F5344CB8AC3E}">
        <p14:creationId xmlns:p14="http://schemas.microsoft.com/office/powerpoint/2010/main" val="382741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033" y="1764301"/>
            <a:ext cx="4452276" cy="499008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24321" y="1764301"/>
            <a:ext cx="4452276" cy="499008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50432661-D66F-4603-B58F-E8B88B4530BF}" type="datetimeFigureOut">
              <a:rPr lang="de-DE" smtClean="0"/>
              <a:t>30.11.2016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62F873-9946-4D0B-AE58-DB4073FC4C45}" type="slidenum">
              <a:rPr lang="de-DE" smtClean="0"/>
              <a:t>‹Nr.›</a:t>
            </a:fld>
            <a:endParaRPr lang="de-DE"/>
          </a:p>
        </p:txBody>
      </p:sp>
    </p:spTree>
    <p:extLst>
      <p:ext uri="{BB962C8B-B14F-4D97-AF65-F5344CB8AC3E}">
        <p14:creationId xmlns:p14="http://schemas.microsoft.com/office/powerpoint/2010/main" val="238763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504034" y="1692538"/>
            <a:ext cx="4454027" cy="705367"/>
          </a:xfrm>
        </p:spPr>
        <p:txBody>
          <a:bodyPr anchor="b"/>
          <a:lstStyle>
            <a:lvl1pPr marL="0" indent="0">
              <a:buNone/>
              <a:defRPr sz="2400" b="1"/>
            </a:lvl1pPr>
            <a:lvl2pPr marL="457129" indent="0">
              <a:buNone/>
              <a:defRPr sz="2000" b="1"/>
            </a:lvl2pPr>
            <a:lvl3pPr marL="914256" indent="0">
              <a:buNone/>
              <a:defRPr sz="1800" b="1"/>
            </a:lvl3pPr>
            <a:lvl4pPr marL="1371384" indent="0">
              <a:buNone/>
              <a:defRPr sz="1600" b="1"/>
            </a:lvl4pPr>
            <a:lvl5pPr marL="1828511" indent="0">
              <a:buNone/>
              <a:defRPr sz="1600" b="1"/>
            </a:lvl5pPr>
            <a:lvl6pPr marL="2285640" indent="0">
              <a:buNone/>
              <a:defRPr sz="1600" b="1"/>
            </a:lvl6pPr>
            <a:lvl7pPr marL="2742767" indent="0">
              <a:buNone/>
              <a:defRPr sz="1600" b="1"/>
            </a:lvl7pPr>
            <a:lvl8pPr marL="3199896" indent="0">
              <a:buNone/>
              <a:defRPr sz="1600" b="1"/>
            </a:lvl8pPr>
            <a:lvl9pPr marL="3657023"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04034" y="2397901"/>
            <a:ext cx="4454027" cy="4356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120823" y="1692538"/>
            <a:ext cx="4455776" cy="705367"/>
          </a:xfrm>
        </p:spPr>
        <p:txBody>
          <a:bodyPr anchor="b"/>
          <a:lstStyle>
            <a:lvl1pPr marL="0" indent="0">
              <a:buNone/>
              <a:defRPr sz="2400" b="1"/>
            </a:lvl1pPr>
            <a:lvl2pPr marL="457129" indent="0">
              <a:buNone/>
              <a:defRPr sz="2000" b="1"/>
            </a:lvl2pPr>
            <a:lvl3pPr marL="914256" indent="0">
              <a:buNone/>
              <a:defRPr sz="1800" b="1"/>
            </a:lvl3pPr>
            <a:lvl4pPr marL="1371384" indent="0">
              <a:buNone/>
              <a:defRPr sz="1600" b="1"/>
            </a:lvl4pPr>
            <a:lvl5pPr marL="1828511" indent="0">
              <a:buNone/>
              <a:defRPr sz="1600" b="1"/>
            </a:lvl5pPr>
            <a:lvl6pPr marL="2285640" indent="0">
              <a:buNone/>
              <a:defRPr sz="1600" b="1"/>
            </a:lvl6pPr>
            <a:lvl7pPr marL="2742767" indent="0">
              <a:buNone/>
              <a:defRPr sz="1600" b="1"/>
            </a:lvl7pPr>
            <a:lvl8pPr marL="3199896" indent="0">
              <a:buNone/>
              <a:defRPr sz="1600" b="1"/>
            </a:lvl8pPr>
            <a:lvl9pPr marL="3657023"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120823" y="2397901"/>
            <a:ext cx="4455776" cy="4356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0432661-D66F-4603-B58F-E8B88B4530BF}" type="datetimeFigureOut">
              <a:rPr lang="de-DE" smtClean="0"/>
              <a:t>30.11.2016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862F873-9946-4D0B-AE58-DB4073FC4C45}" type="slidenum">
              <a:rPr lang="de-DE" smtClean="0"/>
              <a:t>‹Nr.›</a:t>
            </a:fld>
            <a:endParaRPr lang="de-DE"/>
          </a:p>
        </p:txBody>
      </p:sp>
    </p:spTree>
    <p:extLst>
      <p:ext uri="{BB962C8B-B14F-4D97-AF65-F5344CB8AC3E}">
        <p14:creationId xmlns:p14="http://schemas.microsoft.com/office/powerpoint/2010/main" val="106549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50432661-D66F-4603-B58F-E8B88B4530BF}" type="datetimeFigureOut">
              <a:rPr lang="de-DE" smtClean="0"/>
              <a:t>30.11.2016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862F873-9946-4D0B-AE58-DB4073FC4C45}" type="slidenum">
              <a:rPr lang="de-DE" smtClean="0"/>
              <a:t>‹Nr.›</a:t>
            </a:fld>
            <a:endParaRPr lang="de-DE"/>
          </a:p>
        </p:txBody>
      </p:sp>
    </p:spTree>
    <p:extLst>
      <p:ext uri="{BB962C8B-B14F-4D97-AF65-F5344CB8AC3E}">
        <p14:creationId xmlns:p14="http://schemas.microsoft.com/office/powerpoint/2010/main" val="294341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0432661-D66F-4603-B58F-E8B88B4530BF}" type="datetimeFigureOut">
              <a:rPr lang="de-DE" smtClean="0"/>
              <a:t>30.11.2016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862F873-9946-4D0B-AE58-DB4073FC4C45}" type="slidenum">
              <a:rPr lang="de-DE" smtClean="0"/>
              <a:t>‹Nr.›</a:t>
            </a:fld>
            <a:endParaRPr lang="de-DE"/>
          </a:p>
        </p:txBody>
      </p:sp>
    </p:spTree>
    <p:extLst>
      <p:ext uri="{BB962C8B-B14F-4D97-AF65-F5344CB8AC3E}">
        <p14:creationId xmlns:p14="http://schemas.microsoft.com/office/powerpoint/2010/main" val="90303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04037" y="301051"/>
            <a:ext cx="3316456" cy="1281215"/>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941248" y="301055"/>
            <a:ext cx="5635349" cy="6453329"/>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04037" y="1582270"/>
            <a:ext cx="3316456" cy="5172114"/>
          </a:xfrm>
        </p:spPr>
        <p:txBody>
          <a:bodyPr/>
          <a:lstStyle>
            <a:lvl1pPr marL="0" indent="0">
              <a:buNone/>
              <a:defRPr sz="1400"/>
            </a:lvl1pPr>
            <a:lvl2pPr marL="457129" indent="0">
              <a:buNone/>
              <a:defRPr sz="1200"/>
            </a:lvl2pPr>
            <a:lvl3pPr marL="914256" indent="0">
              <a:buNone/>
              <a:defRPr sz="1000"/>
            </a:lvl3pPr>
            <a:lvl4pPr marL="1371384" indent="0">
              <a:buNone/>
              <a:defRPr sz="1000"/>
            </a:lvl4pPr>
            <a:lvl5pPr marL="1828511" indent="0">
              <a:buNone/>
              <a:defRPr sz="1000"/>
            </a:lvl5pPr>
            <a:lvl6pPr marL="2285640" indent="0">
              <a:buNone/>
              <a:defRPr sz="1000"/>
            </a:lvl6pPr>
            <a:lvl7pPr marL="2742767" indent="0">
              <a:buNone/>
              <a:defRPr sz="1000"/>
            </a:lvl7pPr>
            <a:lvl8pPr marL="3199896" indent="0">
              <a:buNone/>
              <a:defRPr sz="1000"/>
            </a:lvl8pPr>
            <a:lvl9pPr marL="3657023"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0432661-D66F-4603-B58F-E8B88B4530BF}" type="datetimeFigureOut">
              <a:rPr lang="de-DE" smtClean="0"/>
              <a:t>30.11.2016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62F873-9946-4D0B-AE58-DB4073FC4C45}" type="slidenum">
              <a:rPr lang="de-DE" smtClean="0"/>
              <a:t>‹Nr.›</a:t>
            </a:fld>
            <a:endParaRPr lang="de-DE"/>
          </a:p>
        </p:txBody>
      </p:sp>
    </p:spTree>
    <p:extLst>
      <p:ext uri="{BB962C8B-B14F-4D97-AF65-F5344CB8AC3E}">
        <p14:creationId xmlns:p14="http://schemas.microsoft.com/office/powerpoint/2010/main" val="361531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75873" y="5292888"/>
            <a:ext cx="6048375" cy="624856"/>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75873" y="675613"/>
            <a:ext cx="6048375" cy="4536758"/>
          </a:xfrm>
        </p:spPr>
        <p:txBody>
          <a:bodyPr/>
          <a:lstStyle>
            <a:lvl1pPr marL="0" indent="0">
              <a:buNone/>
              <a:defRPr sz="3300"/>
            </a:lvl1pPr>
            <a:lvl2pPr marL="457129" indent="0">
              <a:buNone/>
              <a:defRPr sz="2900"/>
            </a:lvl2pPr>
            <a:lvl3pPr marL="914256" indent="0">
              <a:buNone/>
              <a:defRPr sz="2400"/>
            </a:lvl3pPr>
            <a:lvl4pPr marL="1371384" indent="0">
              <a:buNone/>
              <a:defRPr sz="2000"/>
            </a:lvl4pPr>
            <a:lvl5pPr marL="1828511" indent="0">
              <a:buNone/>
              <a:defRPr sz="2000"/>
            </a:lvl5pPr>
            <a:lvl6pPr marL="2285640" indent="0">
              <a:buNone/>
              <a:defRPr sz="2000"/>
            </a:lvl6pPr>
            <a:lvl7pPr marL="2742767" indent="0">
              <a:buNone/>
              <a:defRPr sz="2000"/>
            </a:lvl7pPr>
            <a:lvl8pPr marL="3199896" indent="0">
              <a:buNone/>
              <a:defRPr sz="2000"/>
            </a:lvl8pPr>
            <a:lvl9pPr marL="3657023" indent="0">
              <a:buNone/>
              <a:defRPr sz="2000"/>
            </a:lvl9pPr>
          </a:lstStyle>
          <a:p>
            <a:endParaRPr lang="de-DE"/>
          </a:p>
        </p:txBody>
      </p:sp>
      <p:sp>
        <p:nvSpPr>
          <p:cNvPr id="4" name="Textplatzhalter 3"/>
          <p:cNvSpPr>
            <a:spLocks noGrp="1"/>
          </p:cNvSpPr>
          <p:nvPr>
            <p:ph type="body" sz="half" idx="2"/>
          </p:nvPr>
        </p:nvSpPr>
        <p:spPr>
          <a:xfrm>
            <a:off x="1975873" y="5917742"/>
            <a:ext cx="6048375" cy="887398"/>
          </a:xfrm>
        </p:spPr>
        <p:txBody>
          <a:bodyPr/>
          <a:lstStyle>
            <a:lvl1pPr marL="0" indent="0">
              <a:buNone/>
              <a:defRPr sz="1400"/>
            </a:lvl1pPr>
            <a:lvl2pPr marL="457129" indent="0">
              <a:buNone/>
              <a:defRPr sz="1200"/>
            </a:lvl2pPr>
            <a:lvl3pPr marL="914256" indent="0">
              <a:buNone/>
              <a:defRPr sz="1000"/>
            </a:lvl3pPr>
            <a:lvl4pPr marL="1371384" indent="0">
              <a:buNone/>
              <a:defRPr sz="1000"/>
            </a:lvl4pPr>
            <a:lvl5pPr marL="1828511" indent="0">
              <a:buNone/>
              <a:defRPr sz="1000"/>
            </a:lvl5pPr>
            <a:lvl6pPr marL="2285640" indent="0">
              <a:buNone/>
              <a:defRPr sz="1000"/>
            </a:lvl6pPr>
            <a:lvl7pPr marL="2742767" indent="0">
              <a:buNone/>
              <a:defRPr sz="1000"/>
            </a:lvl7pPr>
            <a:lvl8pPr marL="3199896" indent="0">
              <a:buNone/>
              <a:defRPr sz="1000"/>
            </a:lvl8pPr>
            <a:lvl9pPr marL="3657023"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0432661-D66F-4603-B58F-E8B88B4530BF}" type="datetimeFigureOut">
              <a:rPr lang="de-DE" smtClean="0"/>
              <a:t>30.11.2016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62F873-9946-4D0B-AE58-DB4073FC4C45}" type="slidenum">
              <a:rPr lang="de-DE" smtClean="0"/>
              <a:t>‹Nr.›</a:t>
            </a:fld>
            <a:endParaRPr lang="de-DE"/>
          </a:p>
        </p:txBody>
      </p:sp>
    </p:spTree>
    <p:extLst>
      <p:ext uri="{BB962C8B-B14F-4D97-AF65-F5344CB8AC3E}">
        <p14:creationId xmlns:p14="http://schemas.microsoft.com/office/powerpoint/2010/main" val="249670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04037" y="302807"/>
            <a:ext cx="9072564" cy="1260210"/>
          </a:xfrm>
          <a:prstGeom prst="rect">
            <a:avLst/>
          </a:prstGeom>
        </p:spPr>
        <p:txBody>
          <a:bodyPr vert="horz" lIns="91425" tIns="45713" rIns="91425" bIns="45713"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504037" y="1764301"/>
            <a:ext cx="9072564" cy="4990084"/>
          </a:xfrm>
          <a:prstGeom prst="rect">
            <a:avLst/>
          </a:prstGeom>
        </p:spPr>
        <p:txBody>
          <a:bodyPr vert="horz" lIns="91425" tIns="45713" rIns="91425" bIns="45713"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504032" y="7008177"/>
            <a:ext cx="2352146" cy="402567"/>
          </a:xfrm>
          <a:prstGeom prst="rect">
            <a:avLst/>
          </a:prstGeom>
        </p:spPr>
        <p:txBody>
          <a:bodyPr vert="horz" lIns="91425" tIns="45713" rIns="91425" bIns="45713" rtlCol="0" anchor="ctr"/>
          <a:lstStyle>
            <a:lvl1pPr algn="l">
              <a:defRPr sz="1200">
                <a:solidFill>
                  <a:schemeClr val="tx1">
                    <a:tint val="75000"/>
                  </a:schemeClr>
                </a:solidFill>
              </a:defRPr>
            </a:lvl1pPr>
          </a:lstStyle>
          <a:p>
            <a:fld id="{50432661-D66F-4603-B58F-E8B88B4530BF}" type="datetimeFigureOut">
              <a:rPr lang="de-DE" smtClean="0"/>
              <a:t>30.11.2016</a:t>
            </a:fld>
            <a:endParaRPr lang="de-DE"/>
          </a:p>
        </p:txBody>
      </p:sp>
      <p:sp>
        <p:nvSpPr>
          <p:cNvPr id="5" name="Fußzeilenplatzhalter 4"/>
          <p:cNvSpPr>
            <a:spLocks noGrp="1"/>
          </p:cNvSpPr>
          <p:nvPr>
            <p:ph type="ftr" sz="quarter" idx="3"/>
          </p:nvPr>
        </p:nvSpPr>
        <p:spPr>
          <a:xfrm>
            <a:off x="3444215" y="7008177"/>
            <a:ext cx="3192198" cy="402567"/>
          </a:xfrm>
          <a:prstGeom prst="rect">
            <a:avLst/>
          </a:prstGeom>
        </p:spPr>
        <p:txBody>
          <a:bodyPr vert="horz" lIns="91425" tIns="45713" rIns="91425" bIns="45713"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7224449" y="7008177"/>
            <a:ext cx="2352146" cy="402567"/>
          </a:xfrm>
          <a:prstGeom prst="rect">
            <a:avLst/>
          </a:prstGeom>
        </p:spPr>
        <p:txBody>
          <a:bodyPr vert="horz" lIns="91425" tIns="45713" rIns="91425" bIns="45713" rtlCol="0" anchor="ctr"/>
          <a:lstStyle>
            <a:lvl1pPr algn="r">
              <a:defRPr sz="1200">
                <a:solidFill>
                  <a:schemeClr val="tx1">
                    <a:tint val="75000"/>
                  </a:schemeClr>
                </a:solidFill>
              </a:defRPr>
            </a:lvl1pPr>
          </a:lstStyle>
          <a:p>
            <a:fld id="{6862F873-9946-4D0B-AE58-DB4073FC4C45}" type="slidenum">
              <a:rPr lang="de-DE" smtClean="0"/>
              <a:t>‹Nr.›</a:t>
            </a:fld>
            <a:endParaRPr lang="de-DE"/>
          </a:p>
        </p:txBody>
      </p:sp>
    </p:spTree>
    <p:extLst>
      <p:ext uri="{BB962C8B-B14F-4D97-AF65-F5344CB8AC3E}">
        <p14:creationId xmlns:p14="http://schemas.microsoft.com/office/powerpoint/2010/main" val="498806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256" rtl="0" eaLnBrk="1" latinLnBrk="0" hangingPunct="1">
        <a:spcBef>
          <a:spcPct val="0"/>
        </a:spcBef>
        <a:buNone/>
        <a:defRPr sz="4400" kern="1200">
          <a:solidFill>
            <a:schemeClr val="tx1"/>
          </a:solidFill>
          <a:latin typeface="+mj-lt"/>
          <a:ea typeface="+mj-ea"/>
          <a:cs typeface="+mj-cs"/>
        </a:defRPr>
      </a:lvl1pPr>
    </p:titleStyle>
    <p:bodyStyle>
      <a:lvl1pPr marL="342846" indent="-342846" algn="l" defTabSz="914256"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1pPr>
      <a:lvl2pPr marL="742833" indent="-285705" algn="l" defTabSz="9142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42819" indent="-228564" algn="l" defTabSz="9142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8" indent="-228564" algn="l" defTabSz="91425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76" indent="-228564" algn="l" defTabSz="91425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03" indent="-228564" algn="l" defTabSz="91425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32" indent="-228564" algn="l" defTabSz="91425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59" indent="-228564" algn="l" defTabSz="91425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88" indent="-228564" algn="l" defTabSz="91425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256" rtl="0" eaLnBrk="1" latinLnBrk="0" hangingPunct="1">
        <a:defRPr sz="1800" kern="1200">
          <a:solidFill>
            <a:schemeClr val="tx1"/>
          </a:solidFill>
          <a:latin typeface="+mn-lt"/>
          <a:ea typeface="+mn-ea"/>
          <a:cs typeface="+mn-cs"/>
        </a:defRPr>
      </a:lvl1pPr>
      <a:lvl2pPr marL="457129"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4" algn="l" defTabSz="914256" rtl="0" eaLnBrk="1" latinLnBrk="0" hangingPunct="1">
        <a:defRPr sz="1800" kern="1200">
          <a:solidFill>
            <a:schemeClr val="tx1"/>
          </a:solidFill>
          <a:latin typeface="+mn-lt"/>
          <a:ea typeface="+mn-ea"/>
          <a:cs typeface="+mn-cs"/>
        </a:defRPr>
      </a:lvl4pPr>
      <a:lvl5pPr marL="1828511" algn="l" defTabSz="914256" rtl="0" eaLnBrk="1" latinLnBrk="0" hangingPunct="1">
        <a:defRPr sz="1800" kern="1200">
          <a:solidFill>
            <a:schemeClr val="tx1"/>
          </a:solidFill>
          <a:latin typeface="+mn-lt"/>
          <a:ea typeface="+mn-ea"/>
          <a:cs typeface="+mn-cs"/>
        </a:defRPr>
      </a:lvl5pPr>
      <a:lvl6pPr marL="2285640" algn="l" defTabSz="914256" rtl="0" eaLnBrk="1" latinLnBrk="0" hangingPunct="1">
        <a:defRPr sz="1800" kern="1200">
          <a:solidFill>
            <a:schemeClr val="tx1"/>
          </a:solidFill>
          <a:latin typeface="+mn-lt"/>
          <a:ea typeface="+mn-ea"/>
          <a:cs typeface="+mn-cs"/>
        </a:defRPr>
      </a:lvl6pPr>
      <a:lvl7pPr marL="2742767" algn="l" defTabSz="914256" rtl="0" eaLnBrk="1" latinLnBrk="0" hangingPunct="1">
        <a:defRPr sz="1800" kern="1200">
          <a:solidFill>
            <a:schemeClr val="tx1"/>
          </a:solidFill>
          <a:latin typeface="+mn-lt"/>
          <a:ea typeface="+mn-ea"/>
          <a:cs typeface="+mn-cs"/>
        </a:defRPr>
      </a:lvl7pPr>
      <a:lvl8pPr marL="3199896" algn="l" defTabSz="914256" rtl="0" eaLnBrk="1" latinLnBrk="0" hangingPunct="1">
        <a:defRPr sz="1800" kern="1200">
          <a:solidFill>
            <a:schemeClr val="tx1"/>
          </a:solidFill>
          <a:latin typeface="+mn-lt"/>
          <a:ea typeface="+mn-ea"/>
          <a:cs typeface="+mn-cs"/>
        </a:defRPr>
      </a:lvl8pPr>
      <a:lvl9pPr marL="3657023" algn="l" defTabSz="9142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hilos_logo_140804+claim+FINAL_k55_klein.png"/>
          <p:cNvPicPr/>
          <p:nvPr/>
        </p:nvPicPr>
        <p:blipFill>
          <a:blip r:embed="rId6">
            <a:extLst/>
          </a:blip>
          <a:stretch>
            <a:fillRect/>
          </a:stretch>
        </p:blipFill>
        <p:spPr>
          <a:xfrm>
            <a:off x="7663736" y="632385"/>
            <a:ext cx="1853826" cy="638711"/>
          </a:xfrm>
          <a:prstGeom prst="rect">
            <a:avLst/>
          </a:prstGeom>
          <a:ln w="12700">
            <a:miter lim="400000"/>
          </a:ln>
        </p:spPr>
      </p:pic>
      <p:sp>
        <p:nvSpPr>
          <p:cNvPr id="3" name="Shape 3"/>
          <p:cNvSpPr/>
          <p:nvPr/>
        </p:nvSpPr>
        <p:spPr>
          <a:xfrm>
            <a:off x="320448" y="7156704"/>
            <a:ext cx="2479838" cy="1410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nSpc>
                <a:spcPts val="1100"/>
              </a:lnSpc>
              <a:spcBef>
                <a:spcPts val="0"/>
              </a:spcBef>
              <a:defRPr sz="800">
                <a:latin typeface="+mn-lt"/>
                <a:ea typeface="+mn-ea"/>
                <a:cs typeface="+mn-cs"/>
                <a:sym typeface="Oswald Light"/>
              </a:defRPr>
            </a:lvl1pPr>
          </a:lstStyle>
          <a:p>
            <a:pPr>
              <a:defRPr sz="1800"/>
            </a:pPr>
            <a:r>
              <a:rPr sz="700" kern="0">
                <a:solidFill>
                  <a:sysClr val="windowText" lastClr="000000"/>
                </a:solidFill>
              </a:rPr>
              <a:t>Philos GmbH   www.philos-beratung.de</a:t>
            </a:r>
          </a:p>
        </p:txBody>
      </p:sp>
      <p:sp>
        <p:nvSpPr>
          <p:cNvPr id="4" name="Shape 4"/>
          <p:cNvSpPr>
            <a:spLocks noGrp="1"/>
          </p:cNvSpPr>
          <p:nvPr>
            <p:ph type="title"/>
          </p:nvPr>
        </p:nvSpPr>
        <p:spPr>
          <a:xfrm>
            <a:off x="716203" y="631779"/>
            <a:ext cx="6591179" cy="14002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defRPr sz="1800"/>
            </a:pPr>
            <a:r>
              <a:rPr sz="2400"/>
              <a:t>Titeltext</a:t>
            </a:r>
          </a:p>
        </p:txBody>
      </p:sp>
      <p:sp>
        <p:nvSpPr>
          <p:cNvPr id="5" name="Shape 5"/>
          <p:cNvSpPr>
            <a:spLocks noGrp="1"/>
          </p:cNvSpPr>
          <p:nvPr>
            <p:ph type="body" idx="1"/>
          </p:nvPr>
        </p:nvSpPr>
        <p:spPr>
          <a:xfrm>
            <a:off x="706510" y="2078723"/>
            <a:ext cx="7232761" cy="448074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defRPr sz="1800"/>
            </a:pPr>
            <a:r>
              <a:rPr sz="1400"/>
              <a:t>Textebene 1</a:t>
            </a:r>
          </a:p>
          <a:p>
            <a:pPr lvl="1">
              <a:defRPr sz="1800"/>
            </a:pPr>
            <a:r>
              <a:rPr sz="1400"/>
              <a:t>Textebene 2</a:t>
            </a:r>
          </a:p>
          <a:p>
            <a:pPr lvl="2">
              <a:defRPr sz="1800"/>
            </a:pPr>
            <a:r>
              <a:rPr sz="1400"/>
              <a:t>Textebene 3</a:t>
            </a:r>
          </a:p>
          <a:p>
            <a:pPr lvl="3">
              <a:defRPr sz="1800"/>
            </a:pPr>
            <a:r>
              <a:rPr sz="1400"/>
              <a:t>Textebene 4</a:t>
            </a:r>
          </a:p>
          <a:p>
            <a:pPr lvl="4">
              <a:defRPr sz="1800"/>
            </a:pPr>
            <a:r>
              <a:rPr sz="1400"/>
              <a:t>Textebene 5</a:t>
            </a:r>
          </a:p>
        </p:txBody>
      </p:sp>
      <p:sp>
        <p:nvSpPr>
          <p:cNvPr id="6" name="Shape 6"/>
          <p:cNvSpPr>
            <a:spLocks noGrp="1"/>
          </p:cNvSpPr>
          <p:nvPr>
            <p:ph type="sldNum" sz="quarter" idx="2"/>
          </p:nvPr>
        </p:nvSpPr>
        <p:spPr>
          <a:xfrm>
            <a:off x="9414967" y="7185349"/>
            <a:ext cx="387543" cy="107722"/>
          </a:xfrm>
          <a:prstGeom prst="rect">
            <a:avLst/>
          </a:prstGeom>
          <a:ln w="12700">
            <a:miter lim="400000"/>
          </a:ln>
        </p:spPr>
        <p:txBody>
          <a:bodyPr lIns="0" tIns="0" rIns="0" bIns="0" anchor="ctr">
            <a:spAutoFit/>
          </a:bodyPr>
          <a:lstStyle>
            <a:lvl1pPr algn="r">
              <a:lnSpc>
                <a:spcPct val="100000"/>
              </a:lnSpc>
              <a:spcBef>
                <a:spcPts val="0"/>
              </a:spcBef>
              <a:defRPr sz="700">
                <a:latin typeface="+mn-lt"/>
                <a:ea typeface="+mn-ea"/>
                <a:cs typeface="+mn-cs"/>
                <a:sym typeface="Oswald Light"/>
              </a:defRPr>
            </a:lvl1pPr>
          </a:lstStyle>
          <a:p>
            <a:fld id="{86CB4B4D-7CA3-9044-876B-883B54F8677D}" type="slidenum">
              <a:rPr kern="0">
                <a:solidFill>
                  <a:sysClr val="windowText" lastClr="000000"/>
                </a:solidFill>
              </a:rPr>
              <a:pPr/>
              <a:t>‹Nr.›</a:t>
            </a:fld>
            <a:endParaRPr kern="0">
              <a:solidFill>
                <a:sysClr val="windowText" lastClr="000000"/>
              </a:solidFill>
            </a:endParaRPr>
          </a:p>
        </p:txBody>
      </p:sp>
    </p:spTree>
    <p:extLst>
      <p:ext uri="{BB962C8B-B14F-4D97-AF65-F5344CB8AC3E}">
        <p14:creationId xmlns:p14="http://schemas.microsoft.com/office/powerpoint/2010/main" val="362929076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ransition spd="med"/>
  <p:txStyles>
    <p:titleStyle>
      <a:lvl1pPr defTabSz="389564">
        <a:lnSpc>
          <a:spcPts val="3067"/>
        </a:lnSpc>
        <a:defRPr sz="2400">
          <a:latin typeface="+mn-lt"/>
          <a:ea typeface="+mn-ea"/>
          <a:cs typeface="+mn-cs"/>
          <a:sym typeface="Oswald Light"/>
        </a:defRPr>
      </a:lvl1pPr>
      <a:lvl2pPr indent="194783" defTabSz="389564">
        <a:lnSpc>
          <a:spcPts val="3067"/>
        </a:lnSpc>
        <a:defRPr sz="2400">
          <a:latin typeface="+mn-lt"/>
          <a:ea typeface="+mn-ea"/>
          <a:cs typeface="+mn-cs"/>
          <a:sym typeface="Oswald Light"/>
        </a:defRPr>
      </a:lvl2pPr>
      <a:lvl3pPr indent="389564" defTabSz="389564">
        <a:lnSpc>
          <a:spcPts val="3067"/>
        </a:lnSpc>
        <a:defRPr sz="2400">
          <a:latin typeface="+mn-lt"/>
          <a:ea typeface="+mn-ea"/>
          <a:cs typeface="+mn-cs"/>
          <a:sym typeface="Oswald Light"/>
        </a:defRPr>
      </a:lvl3pPr>
      <a:lvl4pPr indent="584347" defTabSz="389564">
        <a:lnSpc>
          <a:spcPts val="3067"/>
        </a:lnSpc>
        <a:defRPr sz="2400">
          <a:latin typeface="+mn-lt"/>
          <a:ea typeface="+mn-ea"/>
          <a:cs typeface="+mn-cs"/>
          <a:sym typeface="Oswald Light"/>
        </a:defRPr>
      </a:lvl4pPr>
      <a:lvl5pPr indent="779129" defTabSz="389564">
        <a:lnSpc>
          <a:spcPts val="3067"/>
        </a:lnSpc>
        <a:defRPr sz="2400">
          <a:latin typeface="+mn-lt"/>
          <a:ea typeface="+mn-ea"/>
          <a:cs typeface="+mn-cs"/>
          <a:sym typeface="Oswald Light"/>
        </a:defRPr>
      </a:lvl5pPr>
      <a:lvl6pPr indent="973912" defTabSz="389564">
        <a:lnSpc>
          <a:spcPts val="3067"/>
        </a:lnSpc>
        <a:defRPr sz="2400">
          <a:latin typeface="+mn-lt"/>
          <a:ea typeface="+mn-ea"/>
          <a:cs typeface="+mn-cs"/>
          <a:sym typeface="Oswald Light"/>
        </a:defRPr>
      </a:lvl6pPr>
      <a:lvl7pPr indent="1168694" defTabSz="389564">
        <a:lnSpc>
          <a:spcPts val="3067"/>
        </a:lnSpc>
        <a:defRPr sz="2400">
          <a:latin typeface="+mn-lt"/>
          <a:ea typeface="+mn-ea"/>
          <a:cs typeface="+mn-cs"/>
          <a:sym typeface="Oswald Light"/>
        </a:defRPr>
      </a:lvl7pPr>
      <a:lvl8pPr indent="1363474" defTabSz="389564">
        <a:lnSpc>
          <a:spcPts val="3067"/>
        </a:lnSpc>
        <a:defRPr sz="2400">
          <a:latin typeface="+mn-lt"/>
          <a:ea typeface="+mn-ea"/>
          <a:cs typeface="+mn-cs"/>
          <a:sym typeface="Oswald Light"/>
        </a:defRPr>
      </a:lvl8pPr>
      <a:lvl9pPr indent="1558257" defTabSz="389564">
        <a:lnSpc>
          <a:spcPts val="3067"/>
        </a:lnSpc>
        <a:defRPr sz="2400">
          <a:latin typeface="+mn-lt"/>
          <a:ea typeface="+mn-ea"/>
          <a:cs typeface="+mn-cs"/>
          <a:sym typeface="Oswald Light"/>
        </a:defRPr>
      </a:lvl9pPr>
    </p:titleStyle>
    <p:bodyStyle>
      <a:lvl1pPr marL="194783" indent="-194783">
        <a:lnSpc>
          <a:spcPts val="1789"/>
        </a:lnSpc>
        <a:spcBef>
          <a:spcPts val="1363"/>
        </a:spcBef>
        <a:buClr>
          <a:srgbClr val="FFAA00"/>
        </a:buClr>
        <a:buSzPct val="120000"/>
        <a:buChar char="•"/>
        <a:defRPr sz="1400">
          <a:latin typeface="Roboto Light"/>
          <a:ea typeface="Roboto Light"/>
          <a:cs typeface="Roboto Light"/>
          <a:sym typeface="Roboto Light"/>
        </a:defRPr>
      </a:lvl1pPr>
      <a:lvl2pPr indent="194783">
        <a:lnSpc>
          <a:spcPts val="1789"/>
        </a:lnSpc>
        <a:spcBef>
          <a:spcPts val="1363"/>
        </a:spcBef>
        <a:buClr>
          <a:srgbClr val="FFAA00"/>
        </a:buClr>
        <a:defRPr sz="1400">
          <a:latin typeface="Roboto Light"/>
          <a:ea typeface="Roboto Light"/>
          <a:cs typeface="Roboto Light"/>
          <a:sym typeface="Roboto Light"/>
        </a:defRPr>
      </a:lvl2pPr>
      <a:lvl3pPr indent="389564">
        <a:lnSpc>
          <a:spcPts val="1789"/>
        </a:lnSpc>
        <a:spcBef>
          <a:spcPts val="1363"/>
        </a:spcBef>
        <a:buClr>
          <a:srgbClr val="FFAA00"/>
        </a:buClr>
        <a:defRPr sz="1400">
          <a:latin typeface="Roboto Light"/>
          <a:ea typeface="Roboto Light"/>
          <a:cs typeface="Roboto Light"/>
          <a:sym typeface="Roboto Light"/>
        </a:defRPr>
      </a:lvl3pPr>
      <a:lvl4pPr indent="584347">
        <a:lnSpc>
          <a:spcPts val="1789"/>
        </a:lnSpc>
        <a:spcBef>
          <a:spcPts val="1363"/>
        </a:spcBef>
        <a:buClr>
          <a:srgbClr val="FFAA00"/>
        </a:buClr>
        <a:defRPr sz="1400">
          <a:latin typeface="Roboto Light"/>
          <a:ea typeface="Roboto Light"/>
          <a:cs typeface="Roboto Light"/>
          <a:sym typeface="Roboto Light"/>
        </a:defRPr>
      </a:lvl4pPr>
      <a:lvl5pPr indent="779129">
        <a:lnSpc>
          <a:spcPts val="1789"/>
        </a:lnSpc>
        <a:spcBef>
          <a:spcPts val="1363"/>
        </a:spcBef>
        <a:buClr>
          <a:srgbClr val="FFAA00"/>
        </a:buClr>
        <a:defRPr sz="1400">
          <a:latin typeface="Roboto Light"/>
          <a:ea typeface="Roboto Light"/>
          <a:cs typeface="Roboto Light"/>
          <a:sym typeface="Roboto Light"/>
        </a:defRPr>
      </a:lvl5pPr>
      <a:lvl6pPr indent="973912">
        <a:lnSpc>
          <a:spcPts val="1789"/>
        </a:lnSpc>
        <a:spcBef>
          <a:spcPts val="1363"/>
        </a:spcBef>
        <a:buClr>
          <a:srgbClr val="FFAA00"/>
        </a:buClr>
        <a:defRPr sz="1400">
          <a:latin typeface="Roboto Light"/>
          <a:ea typeface="Roboto Light"/>
          <a:cs typeface="Roboto Light"/>
          <a:sym typeface="Roboto Light"/>
        </a:defRPr>
      </a:lvl6pPr>
      <a:lvl7pPr indent="1168694">
        <a:lnSpc>
          <a:spcPts val="1789"/>
        </a:lnSpc>
        <a:spcBef>
          <a:spcPts val="1363"/>
        </a:spcBef>
        <a:buClr>
          <a:srgbClr val="FFAA00"/>
        </a:buClr>
        <a:defRPr sz="1400">
          <a:latin typeface="Roboto Light"/>
          <a:ea typeface="Roboto Light"/>
          <a:cs typeface="Roboto Light"/>
          <a:sym typeface="Roboto Light"/>
        </a:defRPr>
      </a:lvl7pPr>
      <a:lvl8pPr indent="1363474">
        <a:lnSpc>
          <a:spcPts val="1789"/>
        </a:lnSpc>
        <a:spcBef>
          <a:spcPts val="1363"/>
        </a:spcBef>
        <a:buClr>
          <a:srgbClr val="FFAA00"/>
        </a:buClr>
        <a:defRPr sz="1400">
          <a:latin typeface="Roboto Light"/>
          <a:ea typeface="Roboto Light"/>
          <a:cs typeface="Roboto Light"/>
          <a:sym typeface="Roboto Light"/>
        </a:defRPr>
      </a:lvl8pPr>
      <a:lvl9pPr indent="1558257">
        <a:lnSpc>
          <a:spcPts val="1789"/>
        </a:lnSpc>
        <a:spcBef>
          <a:spcPts val="1363"/>
        </a:spcBef>
        <a:buClr>
          <a:srgbClr val="FFAA00"/>
        </a:buClr>
        <a:defRPr sz="1400">
          <a:latin typeface="Roboto Light"/>
          <a:ea typeface="Roboto Light"/>
          <a:cs typeface="Roboto Light"/>
          <a:sym typeface="Roboto Light"/>
        </a:defRPr>
      </a:lvl9pPr>
    </p:bodyStyle>
    <p:otherStyle>
      <a:lvl1pPr algn="r">
        <a:defRPr sz="700">
          <a:solidFill>
            <a:schemeClr val="tx1"/>
          </a:solidFill>
          <a:latin typeface="+mn-lt"/>
          <a:ea typeface="+mn-ea"/>
          <a:cs typeface="+mn-cs"/>
          <a:sym typeface="Oswald Light"/>
        </a:defRPr>
      </a:lvl1pPr>
      <a:lvl2pPr marL="115651" indent="-115651" algn="r">
        <a:buSzPct val="100000"/>
        <a:buChar char="■"/>
        <a:defRPr sz="700">
          <a:solidFill>
            <a:schemeClr val="tx1"/>
          </a:solidFill>
          <a:latin typeface="+mn-lt"/>
          <a:ea typeface="+mn-ea"/>
          <a:cs typeface="+mn-cs"/>
          <a:sym typeface="Oswald Light"/>
        </a:defRPr>
      </a:lvl2pPr>
      <a:lvl3pPr marL="346279" indent="-114975" algn="r">
        <a:buSzPct val="100000"/>
        <a:buChar char="■"/>
        <a:defRPr sz="700">
          <a:solidFill>
            <a:schemeClr val="tx1"/>
          </a:solidFill>
          <a:latin typeface="+mn-lt"/>
          <a:ea typeface="+mn-ea"/>
          <a:cs typeface="+mn-cs"/>
          <a:sym typeface="Oswald Light"/>
        </a:defRPr>
      </a:lvl3pPr>
      <a:lvl4pPr algn="r">
        <a:defRPr sz="700">
          <a:solidFill>
            <a:schemeClr val="tx1"/>
          </a:solidFill>
          <a:latin typeface="+mn-lt"/>
          <a:ea typeface="+mn-ea"/>
          <a:cs typeface="+mn-cs"/>
          <a:sym typeface="Oswald Light"/>
        </a:defRPr>
      </a:lvl4pPr>
      <a:lvl5pPr marL="132173" indent="-132173" algn="r">
        <a:buSzPct val="100000"/>
        <a:buChar char="■"/>
        <a:defRPr sz="700">
          <a:solidFill>
            <a:schemeClr val="tx1"/>
          </a:solidFill>
          <a:latin typeface="+mn-lt"/>
          <a:ea typeface="+mn-ea"/>
          <a:cs typeface="+mn-cs"/>
          <a:sym typeface="Oswald Light"/>
        </a:defRPr>
      </a:lvl5pPr>
      <a:lvl6pPr marL="362705" indent="-131400" algn="r">
        <a:buSzPct val="100000"/>
        <a:buChar char="■"/>
        <a:defRPr sz="700">
          <a:solidFill>
            <a:schemeClr val="tx1"/>
          </a:solidFill>
          <a:latin typeface="+mn-lt"/>
          <a:ea typeface="+mn-ea"/>
          <a:cs typeface="+mn-cs"/>
          <a:sym typeface="Oswald Light"/>
        </a:defRPr>
      </a:lvl6pPr>
      <a:lvl7pPr algn="r">
        <a:defRPr sz="700">
          <a:solidFill>
            <a:schemeClr val="tx1"/>
          </a:solidFill>
          <a:latin typeface="+mn-lt"/>
          <a:ea typeface="+mn-ea"/>
          <a:cs typeface="+mn-cs"/>
          <a:sym typeface="Oswald Light"/>
        </a:defRPr>
      </a:lvl7pPr>
      <a:lvl8pPr algn="r">
        <a:defRPr sz="700">
          <a:solidFill>
            <a:schemeClr val="tx1"/>
          </a:solidFill>
          <a:latin typeface="+mn-lt"/>
          <a:ea typeface="+mn-ea"/>
          <a:cs typeface="+mn-cs"/>
          <a:sym typeface="Oswald Light"/>
        </a:defRPr>
      </a:lvl8pPr>
      <a:lvl9pPr algn="r">
        <a:defRPr sz="700">
          <a:solidFill>
            <a:schemeClr val="tx1"/>
          </a:solidFill>
          <a:latin typeface="+mn-lt"/>
          <a:ea typeface="+mn-ea"/>
          <a:cs typeface="+mn-cs"/>
          <a:sym typeface="Oswald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jp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jp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hyperlink" Target="http://www.philos-stiftung.de/" TargetMode="External"/><Relationship Id="rId4" Type="http://schemas.openxmlformats.org/officeDocument/2006/relationships/hyperlink" Target="mailto:info@drei-zum-leben.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X4B0819_bearbeitet_ppt.jpg"/>
          <p:cNvPicPr/>
          <p:nvPr/>
        </p:nvPicPr>
        <p:blipFill>
          <a:blip r:embed="rId2">
            <a:extLst/>
          </a:blip>
          <a:srcRect l="3692" t="31633" r="9423" b="1932"/>
          <a:stretch>
            <a:fillRect/>
          </a:stretch>
        </p:blipFill>
        <p:spPr>
          <a:xfrm>
            <a:off x="0" y="-54351"/>
            <a:ext cx="10310850" cy="7615614"/>
          </a:xfrm>
          <a:prstGeom prst="rect">
            <a:avLst/>
          </a:prstGeom>
          <a:ln w="12700">
            <a:miter lim="400000"/>
          </a:ln>
        </p:spPr>
      </p:pic>
      <p:pic>
        <p:nvPicPr>
          <p:cNvPr id="6" name="philos_logo_140804+claim+FINAL_k55-gross.png"/>
          <p:cNvPicPr/>
          <p:nvPr/>
        </p:nvPicPr>
        <p:blipFill>
          <a:blip r:embed="rId3">
            <a:extLst/>
          </a:blip>
          <a:stretch>
            <a:fillRect/>
          </a:stretch>
        </p:blipFill>
        <p:spPr>
          <a:xfrm>
            <a:off x="3794855" y="1153639"/>
            <a:ext cx="2950200" cy="1013748"/>
          </a:xfrm>
          <a:prstGeom prst="rect">
            <a:avLst/>
          </a:prstGeom>
          <a:ln w="12700">
            <a:miter lim="400000"/>
          </a:ln>
        </p:spPr>
      </p:pic>
      <p:sp>
        <p:nvSpPr>
          <p:cNvPr id="7" name="Shape 50"/>
          <p:cNvSpPr/>
          <p:nvPr/>
        </p:nvSpPr>
        <p:spPr>
          <a:xfrm>
            <a:off x="0" y="4695747"/>
            <a:ext cx="10310850" cy="2865515"/>
          </a:xfrm>
          <a:prstGeom prst="rect">
            <a:avLst/>
          </a:prstGeom>
          <a:solidFill>
            <a:srgbClr val="FFAA00"/>
          </a:solidFill>
          <a:ln w="12700">
            <a:miter lim="400000"/>
          </a:ln>
        </p:spPr>
        <p:txBody>
          <a:bodyPr lIns="0" tIns="0" rIns="0" bIns="0" anchor="ctr"/>
          <a:lstStyle/>
          <a:p>
            <a:pPr defTabSz="389626">
              <a:lnSpc>
                <a:spcPts val="3068"/>
              </a:lnSpc>
              <a:defRPr sz="2800">
                <a:latin typeface="+mn-lt"/>
                <a:ea typeface="+mn-ea"/>
                <a:cs typeface="+mn-cs"/>
                <a:sym typeface="Oswald Light"/>
              </a:defRPr>
            </a:pPr>
            <a:endParaRPr/>
          </a:p>
        </p:txBody>
      </p:sp>
      <p:sp>
        <p:nvSpPr>
          <p:cNvPr id="8" name="Shape 51"/>
          <p:cNvSpPr>
            <a:spLocks noGrp="1"/>
          </p:cNvSpPr>
          <p:nvPr>
            <p:ph type="title"/>
          </p:nvPr>
        </p:nvSpPr>
        <p:spPr>
          <a:xfrm>
            <a:off x="1169579" y="5205030"/>
            <a:ext cx="7971693" cy="1743953"/>
          </a:xfrm>
          <a:prstGeom prst="rect">
            <a:avLst/>
          </a:prstGeom>
        </p:spPr>
        <p:txBody>
          <a:bodyPr>
            <a:normAutofit/>
          </a:bodyPr>
          <a:lstStyle/>
          <a:p>
            <a:pPr lvl="0">
              <a:defRPr sz="1800">
                <a:solidFill>
                  <a:srgbClr val="000000"/>
                </a:solidFill>
              </a:defRPr>
            </a:pPr>
            <a:r>
              <a:rPr lang="de-DE" sz="2400" dirty="0" smtClean="0">
                <a:latin typeface="Oswald Light"/>
              </a:rPr>
              <a:t>Designvorschlag Website</a:t>
            </a:r>
            <a:br>
              <a:rPr lang="de-DE" sz="2400" dirty="0" smtClean="0">
                <a:latin typeface="Oswald Light"/>
              </a:rPr>
            </a:br>
            <a:r>
              <a:rPr lang="de-DE" sz="2400" b="1" dirty="0" err="1" smtClean="0">
                <a:latin typeface="Oswald Light"/>
              </a:rPr>
              <a:t>Philos</a:t>
            </a:r>
            <a:r>
              <a:rPr lang="de-DE" sz="2400" b="1" dirty="0" smtClean="0">
                <a:latin typeface="Oswald Light"/>
              </a:rPr>
              <a:t> </a:t>
            </a:r>
            <a:r>
              <a:rPr lang="de-DE" sz="2400" b="1" dirty="0" err="1" smtClean="0">
                <a:latin typeface="Oswald Light"/>
              </a:rPr>
              <a:t>Denkraum</a:t>
            </a:r>
            <a:r>
              <a:rPr lang="de-DE" sz="2400" b="1" dirty="0" smtClean="0">
                <a:latin typeface="Oswald Light"/>
              </a:rPr>
              <a:t/>
            </a:r>
            <a:br>
              <a:rPr lang="de-DE" sz="2400" b="1" dirty="0" smtClean="0">
                <a:latin typeface="Oswald Light"/>
              </a:rPr>
            </a:br>
            <a:r>
              <a:rPr lang="de-DE" sz="2400" b="1" dirty="0" smtClean="0">
                <a:latin typeface="Oswald Light"/>
              </a:rPr>
              <a:t/>
            </a:r>
            <a:br>
              <a:rPr lang="de-DE" sz="2400" b="1" dirty="0" smtClean="0">
                <a:latin typeface="Oswald Light"/>
              </a:rPr>
            </a:br>
            <a:r>
              <a:rPr lang="de-DE" sz="1800" dirty="0" smtClean="0">
                <a:solidFill>
                  <a:schemeClr val="bg1"/>
                </a:solidFill>
                <a:latin typeface="Oswald Light"/>
              </a:rPr>
              <a:t>- </a:t>
            </a:r>
            <a:r>
              <a:rPr lang="de-DE" sz="1800" dirty="0" smtClean="0">
                <a:solidFill>
                  <a:schemeClr val="bg1"/>
                </a:solidFill>
                <a:latin typeface="Oswald Light"/>
              </a:rPr>
              <a:t>Dazu bitte den zugehörigen Leitfaden lesen -</a:t>
            </a:r>
            <a:endParaRPr sz="1800" dirty="0">
              <a:solidFill>
                <a:schemeClr val="bg1"/>
              </a:solidFill>
              <a:latin typeface="Oswald Light"/>
            </a:endParaRPr>
          </a:p>
        </p:txBody>
      </p:sp>
      <p:sp>
        <p:nvSpPr>
          <p:cNvPr id="9" name="Shape 52"/>
          <p:cNvSpPr/>
          <p:nvPr/>
        </p:nvSpPr>
        <p:spPr>
          <a:xfrm>
            <a:off x="1169579" y="4847845"/>
            <a:ext cx="7971692" cy="454133"/>
          </a:xfrm>
          <a:prstGeom prst="rect">
            <a:avLst/>
          </a:prstGeom>
          <a:ln w="12700">
            <a:miter lim="400000"/>
          </a:ln>
          <a:extLst>
            <a:ext uri="{C572A759-6A51-4108-AA02-DFA0A04FC94B}">
              <ma14:wrappingTextBoxFlag xmlns="" xmlns:ma14="http://schemas.microsoft.com/office/mac/drawingml/2011/main" val="1"/>
            </a:ext>
          </a:extLst>
        </p:spPr>
        <p:txBody>
          <a:bodyPr lIns="61358" tIns="61358" rIns="61358" bIns="61358">
            <a:spAutoFit/>
          </a:bodyPr>
          <a:lstStyle>
            <a:lvl1pPr algn="ctr">
              <a:lnSpc>
                <a:spcPts val="2800"/>
              </a:lnSpc>
              <a:spcBef>
                <a:spcPts val="0"/>
              </a:spcBef>
              <a:defRPr sz="1800">
                <a:solidFill>
                  <a:srgbClr val="FFFFFF"/>
                </a:solidFill>
                <a:latin typeface="+mn-lt"/>
                <a:ea typeface="+mn-ea"/>
                <a:cs typeface="+mn-cs"/>
                <a:sym typeface="Oswald Light"/>
              </a:defRPr>
            </a:lvl1pPr>
          </a:lstStyle>
          <a:p>
            <a:pPr lvl="0">
              <a:defRPr>
                <a:solidFill>
                  <a:srgbClr val="000000"/>
                </a:solidFill>
              </a:defRPr>
            </a:pPr>
            <a:r>
              <a:rPr lang="de-DE" dirty="0" smtClean="0">
                <a:solidFill>
                  <a:schemeClr val="bg1"/>
                </a:solidFill>
              </a:rPr>
              <a:t>Stand </a:t>
            </a:r>
            <a:r>
              <a:rPr lang="de-DE" dirty="0" smtClean="0">
                <a:solidFill>
                  <a:schemeClr val="bg1"/>
                </a:solidFill>
              </a:rPr>
              <a:t>30.11.2016</a:t>
            </a:r>
            <a:endParaRPr dirty="0">
              <a:solidFill>
                <a:schemeClr val="bg1"/>
              </a:solidFill>
            </a:endParaRPr>
          </a:p>
        </p:txBody>
      </p:sp>
      <p:sp>
        <p:nvSpPr>
          <p:cNvPr id="10" name="Shape 53"/>
          <p:cNvSpPr/>
          <p:nvPr/>
        </p:nvSpPr>
        <p:spPr>
          <a:xfrm>
            <a:off x="0" y="7267793"/>
            <a:ext cx="4320232" cy="2462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nSpc>
                <a:spcPct val="100000"/>
              </a:lnSpc>
              <a:spcBef>
                <a:spcPts val="0"/>
              </a:spcBef>
              <a:defRPr sz="800">
                <a:solidFill>
                  <a:srgbClr val="FFFFFF"/>
                </a:solidFill>
                <a:latin typeface="+mn-lt"/>
                <a:ea typeface="+mn-ea"/>
                <a:cs typeface="+mn-cs"/>
                <a:sym typeface="Oswald Light"/>
              </a:defRPr>
            </a:lvl1pPr>
          </a:lstStyle>
          <a:p>
            <a:pPr lvl="0">
              <a:defRPr sz="1800">
                <a:solidFill>
                  <a:srgbClr val="000000"/>
                </a:solidFill>
              </a:defRPr>
            </a:pPr>
            <a:r>
              <a:rPr sz="1400" dirty="0" err="1"/>
              <a:t>Philos</a:t>
            </a:r>
            <a:r>
              <a:rPr sz="1400" dirty="0"/>
              <a:t> GmbH   </a:t>
            </a:r>
            <a:r>
              <a:rPr sz="1600" dirty="0"/>
              <a:t>www.philos-beratung.de</a:t>
            </a:r>
            <a:endParaRPr sz="500" dirty="0"/>
          </a:p>
        </p:txBody>
      </p:sp>
    </p:spTree>
    <p:extLst>
      <p:ext uri="{BB962C8B-B14F-4D97-AF65-F5344CB8AC3E}">
        <p14:creationId xmlns:p14="http://schemas.microsoft.com/office/powerpoint/2010/main" val="1891965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Menüpunkt Vision</a:t>
            </a:r>
            <a:endParaRPr lang="de-DE" dirty="0"/>
          </a:p>
        </p:txBody>
      </p:sp>
      <p:sp>
        <p:nvSpPr>
          <p:cNvPr id="3" name="Unt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3108317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 y="-15093"/>
            <a:ext cx="10075940" cy="386105"/>
          </a:xfrm>
          <a:prstGeom prst="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spcCol="0" rtlCol="0" anchor="ctr"/>
          <a:lstStyle/>
          <a:p>
            <a:pPr algn="ctr"/>
            <a:endParaRPr lang="de-DE"/>
          </a:p>
        </p:txBody>
      </p:sp>
      <p:grpSp>
        <p:nvGrpSpPr>
          <p:cNvPr id="7" name="Gruppieren 6"/>
          <p:cNvGrpSpPr/>
          <p:nvPr/>
        </p:nvGrpSpPr>
        <p:grpSpPr>
          <a:xfrm>
            <a:off x="118518" y="540271"/>
            <a:ext cx="1270141" cy="606232"/>
            <a:chOff x="107504" y="483518"/>
            <a:chExt cx="1152128" cy="412386"/>
          </a:xfrm>
        </p:grpSpPr>
        <p:pic>
          <p:nvPicPr>
            <p:cNvPr id="35" name="Grafik 34"/>
            <p:cNvPicPr>
              <a:picLocks noChangeAspect="1"/>
            </p:cNvPicPr>
            <p:nvPr/>
          </p:nvPicPr>
          <p:blipFill rotWithShape="1">
            <a:blip r:embed="rId3">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53" name="Textfeld 52"/>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a:solidFill>
                    <a:schemeClr val="bg1">
                      <a:lumMod val="50000"/>
                    </a:schemeClr>
                  </a:solidFill>
                  <a:latin typeface="Oswald Light"/>
                  <a:ea typeface="Roboto Light"/>
                  <a:cs typeface="Roboto Light"/>
                  <a:sym typeface="Roboto Light"/>
                </a:rPr>
                <a:t>TRANSFORMIERT.</a:t>
              </a:r>
            </a:p>
          </p:txBody>
        </p:sp>
      </p:grpSp>
      <p:sp>
        <p:nvSpPr>
          <p:cNvPr id="116" name="Textfeld 115"/>
          <p:cNvSpPr txBox="1"/>
          <p:nvPr/>
        </p:nvSpPr>
        <p:spPr>
          <a:xfrm>
            <a:off x="7569515"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117" name="Textfeld 116"/>
          <p:cNvSpPr txBox="1"/>
          <p:nvPr/>
        </p:nvSpPr>
        <p:spPr>
          <a:xfrm>
            <a:off x="4808376"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118" name="Textfeld 117"/>
          <p:cNvSpPr txBox="1"/>
          <p:nvPr/>
        </p:nvSpPr>
        <p:spPr>
          <a:xfrm>
            <a:off x="3198175" y="648165"/>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119" name="Textfeld 118"/>
          <p:cNvSpPr txBox="1"/>
          <p:nvPr/>
        </p:nvSpPr>
        <p:spPr>
          <a:xfrm>
            <a:off x="8969930" y="647365"/>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120" name="Textfeld 119"/>
          <p:cNvSpPr txBox="1"/>
          <p:nvPr/>
        </p:nvSpPr>
        <p:spPr>
          <a:xfrm>
            <a:off x="6208790" y="648165"/>
            <a:ext cx="127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pic>
        <p:nvPicPr>
          <p:cNvPr id="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0235"/>
            <a:ext cx="10074510" cy="343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45872" y="1704330"/>
            <a:ext cx="27119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solidFill>
                  <a:schemeClr val="bg1"/>
                </a:solidFill>
                <a:latin typeface="Oswald Light"/>
              </a:rPr>
              <a:t>HERZLICH WILLKOMMEN</a:t>
            </a:r>
            <a:endParaRPr lang="de-DE" sz="1200" dirty="0">
              <a:solidFill>
                <a:schemeClr val="bg1"/>
              </a:solidFill>
              <a:latin typeface="Oswald Light"/>
            </a:endParaRPr>
          </a:p>
        </p:txBody>
      </p:sp>
      <p:sp>
        <p:nvSpPr>
          <p:cNvPr id="3" name="Rechteck 2"/>
          <p:cNvSpPr/>
          <p:nvPr/>
        </p:nvSpPr>
        <p:spPr>
          <a:xfrm>
            <a:off x="545872" y="2005063"/>
            <a:ext cx="2711977" cy="780157"/>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latin typeface="Oswald Light"/>
              </a:rPr>
              <a:t>Acht Denkräume zur Aktivierung </a:t>
            </a:r>
            <a:r>
              <a:rPr lang="de-DE" sz="1200" dirty="0">
                <a:latin typeface="Oswald Light"/>
              </a:rPr>
              <a:t>der Gesellschaft für einen menschgerechten Weg der Digitalen </a:t>
            </a:r>
            <a:r>
              <a:rPr lang="de-DE" sz="1200" dirty="0" smtClean="0">
                <a:latin typeface="Oswald Light"/>
              </a:rPr>
              <a:t>Transformation</a:t>
            </a:r>
            <a:endParaRPr lang="de-DE" sz="1200" dirty="0">
              <a:latin typeface="Oswald Light"/>
            </a:endParaRPr>
          </a:p>
        </p:txBody>
      </p:sp>
      <p:sp>
        <p:nvSpPr>
          <p:cNvPr id="4" name="Rechteck 3"/>
          <p:cNvSpPr/>
          <p:nvPr/>
        </p:nvSpPr>
        <p:spPr>
          <a:xfrm>
            <a:off x="197900" y="5315447"/>
            <a:ext cx="7371615" cy="2462213"/>
          </a:xfrm>
          <a:prstGeom prst="rect">
            <a:avLst/>
          </a:prstGeom>
        </p:spPr>
        <p:txBody>
          <a:bodyPr wrap="square">
            <a:spAutoFit/>
          </a:bodyPr>
          <a:lstStyle/>
          <a:p>
            <a:r>
              <a:rPr lang="de-DE" sz="1100" dirty="0" smtClean="0">
                <a:latin typeface="Oswald Light"/>
                <a:ea typeface="Roboto Light" pitchFamily="2" charset="0"/>
              </a:rPr>
              <a:t>Dabei </a:t>
            </a:r>
            <a:r>
              <a:rPr lang="de-DE" sz="1100" dirty="0">
                <a:latin typeface="Oswald Light"/>
                <a:ea typeface="Roboto Light" pitchFamily="2" charset="0"/>
              </a:rPr>
              <a:t>stellt die Unternehmung </a:t>
            </a:r>
            <a:r>
              <a:rPr lang="de-DE" sz="1100" dirty="0">
                <a:solidFill>
                  <a:srgbClr val="4B0082"/>
                </a:solidFill>
                <a:latin typeface="Oswald Light"/>
                <a:ea typeface="Roboto Light" pitchFamily="2" charset="0"/>
              </a:rPr>
              <a:t>den entscheidenden Faktor </a:t>
            </a:r>
            <a:r>
              <a:rPr lang="de-DE" sz="1100" dirty="0">
                <a:latin typeface="Oswald Light"/>
                <a:ea typeface="Roboto Light" pitchFamily="2" charset="0"/>
              </a:rPr>
              <a:t>in den Mittelpunkt</a:t>
            </a:r>
            <a:r>
              <a:rPr lang="de-DE" sz="1100" dirty="0">
                <a:solidFill>
                  <a:srgbClr val="7F7F7F"/>
                </a:solidFill>
                <a:latin typeface="Oswald Light"/>
                <a:ea typeface="Roboto Light" pitchFamily="2" charset="0"/>
              </a:rPr>
              <a:t>: </a:t>
            </a:r>
            <a:r>
              <a:rPr lang="de-DE" sz="1100" dirty="0">
                <a:solidFill>
                  <a:srgbClr val="4B0082"/>
                </a:solidFill>
                <a:latin typeface="Oswald Light"/>
                <a:ea typeface="Roboto Light" pitchFamily="2" charset="0"/>
              </a:rPr>
              <a:t>Den zur Kooperation fähigen Menschen - </a:t>
            </a:r>
            <a:r>
              <a:rPr lang="de-DE" sz="1100" dirty="0">
                <a:latin typeface="Oswald Light"/>
                <a:ea typeface="Roboto Light" pitchFamily="2" charset="0"/>
              </a:rPr>
              <a:t>und dessen </a:t>
            </a:r>
            <a:r>
              <a:rPr lang="de-DE" sz="1100" dirty="0" err="1">
                <a:latin typeface="Oswald Light"/>
                <a:ea typeface="Roboto Light" pitchFamily="2" charset="0"/>
              </a:rPr>
              <a:t>unkopierbare</a:t>
            </a:r>
            <a:r>
              <a:rPr lang="de-DE" sz="1100" dirty="0">
                <a:latin typeface="Oswald Light"/>
                <a:ea typeface="Roboto Light" pitchFamily="2" charset="0"/>
              </a:rPr>
              <a:t> Fähigkeit mit Geist, Herz und Willenskraft Fundamental-Innovationen in eine wirtschaftende Welt zu bringen, die allen Menschen dient.  </a:t>
            </a:r>
            <a:r>
              <a:rPr lang="de-DE" sz="1100" dirty="0" err="1" smtClean="0">
                <a:latin typeface="Oswald Light"/>
                <a:ea typeface="Roboto Light" pitchFamily="2" charset="0"/>
              </a:rPr>
              <a:t>Xxx</a:t>
            </a:r>
            <a:endParaRPr lang="de-DE" sz="1100" dirty="0" smtClean="0">
              <a:latin typeface="Oswald Light"/>
              <a:ea typeface="Roboto Light" pitchFamily="2" charset="0"/>
            </a:endParaRPr>
          </a:p>
          <a:p>
            <a:endParaRPr lang="de-DE" sz="1100" dirty="0" smtClean="0">
              <a:latin typeface="Oswald Light"/>
              <a:ea typeface="Roboto Light" pitchFamily="2" charset="0"/>
            </a:endParaRPr>
          </a:p>
          <a:p>
            <a:endParaRPr lang="de-DE" sz="1100" dirty="0">
              <a:solidFill>
                <a:srgbClr val="7F7F7F"/>
              </a:solidFill>
              <a:latin typeface="Oswald Light"/>
              <a:ea typeface="Roboto Light" pitchFamily="2" charset="0"/>
            </a:endParaRPr>
          </a:p>
          <a:p>
            <a:endParaRPr lang="de-DE" sz="1100" dirty="0" smtClean="0">
              <a:solidFill>
                <a:srgbClr val="7F7F7F"/>
              </a:solidFill>
              <a:latin typeface="Oswald Light"/>
              <a:ea typeface="Roboto Light" pitchFamily="2" charset="0"/>
            </a:endParaRPr>
          </a:p>
          <a:p>
            <a:endParaRPr lang="de-DE" sz="1100" dirty="0">
              <a:solidFill>
                <a:srgbClr val="7F7F7F"/>
              </a:solidFill>
              <a:latin typeface="Oswald Light"/>
              <a:ea typeface="Roboto Light" pitchFamily="2" charset="0"/>
            </a:endParaRPr>
          </a:p>
          <a:p>
            <a:endParaRPr lang="de-DE" sz="1100" dirty="0" smtClean="0">
              <a:solidFill>
                <a:srgbClr val="7F7F7F"/>
              </a:solidFill>
              <a:latin typeface="Oswald Light"/>
              <a:ea typeface="Roboto Light" pitchFamily="2" charset="0"/>
            </a:endParaRPr>
          </a:p>
          <a:p>
            <a:endParaRPr lang="de-DE" sz="1100" dirty="0">
              <a:solidFill>
                <a:srgbClr val="7F7F7F"/>
              </a:solidFill>
              <a:latin typeface="Oswald Light"/>
              <a:ea typeface="Roboto Light" pitchFamily="2" charset="0"/>
            </a:endParaRPr>
          </a:p>
          <a:p>
            <a:endParaRPr lang="de-DE" sz="1100" dirty="0" smtClean="0">
              <a:solidFill>
                <a:srgbClr val="7F7F7F"/>
              </a:solidFill>
              <a:latin typeface="Oswald Light"/>
              <a:ea typeface="Roboto Light" pitchFamily="2" charset="0"/>
            </a:endParaRPr>
          </a:p>
          <a:p>
            <a:r>
              <a:rPr lang="de-DE" sz="1100" dirty="0" err="1" smtClean="0">
                <a:latin typeface="Oswald Light"/>
                <a:ea typeface="Roboto Light" pitchFamily="2" charset="0"/>
              </a:rPr>
              <a:t>Xxxx</a:t>
            </a:r>
            <a:endParaRPr lang="de-DE" sz="1100" dirty="0" smtClean="0">
              <a:latin typeface="Oswald Light"/>
              <a:ea typeface="Roboto Light" pitchFamily="2" charset="0"/>
            </a:endParaRPr>
          </a:p>
          <a:p>
            <a:r>
              <a:rPr lang="de-DE" sz="1100" dirty="0" err="1" smtClean="0">
                <a:latin typeface="Oswald Light"/>
                <a:ea typeface="Roboto Light" pitchFamily="2" charset="0"/>
              </a:rPr>
              <a:t>Xxxx</a:t>
            </a:r>
            <a:endParaRPr lang="de-DE" sz="1100" dirty="0" smtClean="0">
              <a:latin typeface="Oswald Light"/>
              <a:ea typeface="Roboto Light" pitchFamily="2" charset="0"/>
            </a:endParaRPr>
          </a:p>
          <a:p>
            <a:r>
              <a:rPr lang="de-DE" sz="1100" dirty="0" err="1" smtClean="0">
                <a:latin typeface="Oswald Light"/>
                <a:ea typeface="Roboto Light" pitchFamily="2" charset="0"/>
              </a:rPr>
              <a:t>xxxx</a:t>
            </a:r>
            <a:endParaRPr lang="de-DE" sz="1100" dirty="0">
              <a:latin typeface="Oswald Light"/>
              <a:ea typeface="Roboto Light" pitchFamily="2" charset="0"/>
            </a:endParaRPr>
          </a:p>
          <a:p>
            <a:endParaRPr lang="de-DE" sz="1100" dirty="0">
              <a:latin typeface="Oswald Light"/>
            </a:endParaRPr>
          </a:p>
        </p:txBody>
      </p:sp>
      <p:sp>
        <p:nvSpPr>
          <p:cNvPr id="101" name="Textfeld 100"/>
          <p:cNvSpPr txBox="1"/>
          <p:nvPr/>
        </p:nvSpPr>
        <p:spPr>
          <a:xfrm>
            <a:off x="4047255" y="4779451"/>
            <a:ext cx="1980000" cy="369332"/>
          </a:xfrm>
          <a:prstGeom prst="rect">
            <a:avLst/>
          </a:prstGeom>
          <a:noFill/>
        </p:spPr>
        <p:txBody>
          <a:bodyPr wrap="square" rtlCol="0">
            <a:spAutoFit/>
          </a:bodyPr>
          <a:lstStyle/>
          <a:p>
            <a:r>
              <a:rPr lang="de-DE" dirty="0" smtClean="0">
                <a:latin typeface="Oswald Light"/>
              </a:rPr>
              <a:t>UNSERE VISION</a:t>
            </a:r>
            <a:endParaRPr lang="de-DE" dirty="0">
              <a:latin typeface="Oswald Light"/>
            </a:endParaRPr>
          </a:p>
        </p:txBody>
      </p:sp>
      <p:cxnSp>
        <p:nvCxnSpPr>
          <p:cNvPr id="102" name="Gerade Verbindung 101"/>
          <p:cNvCxnSpPr/>
          <p:nvPr/>
        </p:nvCxnSpPr>
        <p:spPr>
          <a:xfrm>
            <a:off x="4501474" y="5220791"/>
            <a:ext cx="107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476" y="5913647"/>
            <a:ext cx="2228369" cy="106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Textfeld 50"/>
          <p:cNvSpPr txBox="1"/>
          <p:nvPr/>
        </p:nvSpPr>
        <p:spPr>
          <a:xfrm>
            <a:off x="3923901" y="648165"/>
            <a:ext cx="72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smtClean="0">
                <a:solidFill>
                  <a:srgbClr val="4B0082"/>
                </a:solidFill>
                <a:latin typeface="Oswald Light"/>
                <a:ea typeface="Roboto Light" pitchFamily="2" charset="0"/>
              </a:rPr>
              <a:t>Vision</a:t>
            </a:r>
            <a:endParaRPr lang="de-DE" sz="1500" b="1" dirty="0">
              <a:solidFill>
                <a:srgbClr val="4B0082"/>
              </a:solidFill>
              <a:latin typeface="Oswald Light"/>
              <a:ea typeface="Roboto Light" pitchFamily="2" charset="0"/>
            </a:endParaRPr>
          </a:p>
        </p:txBody>
      </p:sp>
      <p:sp>
        <p:nvSpPr>
          <p:cNvPr id="36" name="Textfeld 35"/>
          <p:cNvSpPr txBox="1"/>
          <p:nvPr/>
        </p:nvSpPr>
        <p:spPr>
          <a:xfrm>
            <a:off x="8159712" y="31887"/>
            <a:ext cx="635000"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000" b="0" dirty="0">
                <a:solidFill>
                  <a:schemeClr val="bg1"/>
                </a:solidFill>
                <a:latin typeface="Oswald Light"/>
              </a:rPr>
              <a:t>Kontakt</a:t>
            </a:r>
          </a:p>
        </p:txBody>
      </p:sp>
      <p:sp>
        <p:nvSpPr>
          <p:cNvPr id="50" name="Textfeld 49"/>
          <p:cNvSpPr txBox="1"/>
          <p:nvPr/>
        </p:nvSpPr>
        <p:spPr>
          <a:xfrm>
            <a:off x="7263059" y="31887"/>
            <a:ext cx="873125"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Impressum</a:t>
            </a:r>
          </a:p>
        </p:txBody>
      </p:sp>
      <p:sp>
        <p:nvSpPr>
          <p:cNvPr id="52" name="Textfeld 51"/>
          <p:cNvSpPr txBox="1"/>
          <p:nvPr/>
        </p:nvSpPr>
        <p:spPr>
          <a:xfrm>
            <a:off x="8818239" y="31887"/>
            <a:ext cx="1080000"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Mitglieder-Login </a:t>
            </a:r>
          </a:p>
        </p:txBody>
      </p:sp>
      <p:sp>
        <p:nvSpPr>
          <p:cNvPr id="86" name="Textfeld 85"/>
          <p:cNvSpPr txBox="1"/>
          <p:nvPr/>
        </p:nvSpPr>
        <p:spPr>
          <a:xfrm>
            <a:off x="7627323" y="4716736"/>
            <a:ext cx="1728493" cy="307777"/>
          </a:xfrm>
          <a:prstGeom prst="rect">
            <a:avLst/>
          </a:prstGeom>
          <a:noFill/>
        </p:spPr>
        <p:txBody>
          <a:bodyPr wrap="square" rtlCol="0">
            <a:spAutoFit/>
          </a:bodyPr>
          <a:lstStyle>
            <a:defPPr>
              <a:defRPr lang="de-DE"/>
            </a:defPPr>
            <a:lvl1pPr>
              <a:defRPr sz="1400">
                <a:latin typeface="Oswald Light"/>
              </a:defRPr>
            </a:lvl1pPr>
          </a:lstStyle>
          <a:p>
            <a:r>
              <a:rPr lang="de-DE" dirty="0"/>
              <a:t>Termine</a:t>
            </a:r>
          </a:p>
        </p:txBody>
      </p:sp>
      <p:sp>
        <p:nvSpPr>
          <p:cNvPr id="99" name="Abgerundetes Rechteck 98"/>
          <p:cNvSpPr/>
          <p:nvPr/>
        </p:nvSpPr>
        <p:spPr>
          <a:xfrm>
            <a:off x="8206027" y="5080612"/>
            <a:ext cx="1802809"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r>
              <a:rPr kumimoji="0" lang="de-DE" sz="1000" b="1" i="0" u="none" strike="noStrike" cap="none" spc="0" normalizeH="0" dirty="0" smtClean="0">
                <a:ln>
                  <a:noFill/>
                </a:ln>
                <a:effectLst/>
                <a:uFillTx/>
                <a:latin typeface="Oswald Light"/>
                <a:sym typeface="Oswald Light"/>
              </a:rPr>
              <a:t/>
            </a:r>
            <a:br>
              <a:rPr kumimoji="0" lang="de-DE" sz="1000" b="1" i="0" u="none" strike="noStrike" cap="none" spc="0" normalizeH="0" dirty="0" smtClean="0">
                <a:ln>
                  <a:noFill/>
                </a:ln>
                <a:effectLst/>
                <a:uFillTx/>
                <a:latin typeface="Oswald Light"/>
                <a:sym typeface="Oswald Light"/>
              </a:rPr>
            </a:br>
            <a:endParaRPr kumimoji="0" lang="de-DE" sz="1000" b="0" i="0" u="none" strike="noStrike" cap="none" spc="0" normalizeH="0" baseline="0" dirty="0">
              <a:ln>
                <a:noFill/>
              </a:ln>
              <a:effectLst/>
              <a:uFillTx/>
              <a:latin typeface="Oswald Light"/>
              <a:sym typeface="Oswald Light"/>
            </a:endParaRPr>
          </a:p>
        </p:txBody>
      </p:sp>
      <p:sp>
        <p:nvSpPr>
          <p:cNvPr id="103" name="Abgerundetes Rechteck 102"/>
          <p:cNvSpPr/>
          <p:nvPr/>
        </p:nvSpPr>
        <p:spPr>
          <a:xfrm>
            <a:off x="7700665" y="5141529"/>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104" name="Rechteck 103"/>
          <p:cNvSpPr/>
          <p:nvPr/>
        </p:nvSpPr>
        <p:spPr>
          <a:xfrm>
            <a:off x="7818603" y="5257602"/>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8</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105" name="Auf der gleichen Seite des Rechtecks liegende Ecken abrunden 104"/>
          <p:cNvSpPr/>
          <p:nvPr/>
        </p:nvSpPr>
        <p:spPr>
          <a:xfrm>
            <a:off x="7700665" y="5080613"/>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DEZ </a:t>
            </a:r>
            <a:endParaRPr lang="de-DE" sz="700" b="1" dirty="0">
              <a:latin typeface="Oswald Light"/>
              <a:ea typeface="Roboto Light" pitchFamily="2" charset="0"/>
            </a:endParaRPr>
          </a:p>
        </p:txBody>
      </p:sp>
      <p:sp>
        <p:nvSpPr>
          <p:cNvPr id="106" name="Rechteck 105"/>
          <p:cNvSpPr/>
          <p:nvPr/>
        </p:nvSpPr>
        <p:spPr>
          <a:xfrm>
            <a:off x="7766932" y="5385910"/>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sp>
        <p:nvSpPr>
          <p:cNvPr id="107" name="Abgerundetes Rechteck 106"/>
          <p:cNvSpPr/>
          <p:nvPr/>
        </p:nvSpPr>
        <p:spPr>
          <a:xfrm>
            <a:off x="8212069" y="5685697"/>
            <a:ext cx="1788274"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endParaRPr kumimoji="0" lang="de-DE" sz="900" b="0" i="0" u="none" strike="noStrike" cap="none" spc="0" normalizeH="0" baseline="0" dirty="0">
              <a:ln>
                <a:noFill/>
              </a:ln>
              <a:effectLst/>
              <a:uFillTx/>
              <a:latin typeface="Oswald Light"/>
              <a:sym typeface="Oswald Light"/>
            </a:endParaRPr>
          </a:p>
        </p:txBody>
      </p:sp>
      <p:sp>
        <p:nvSpPr>
          <p:cNvPr id="108" name="Abgerundetes Rechteck 107"/>
          <p:cNvSpPr/>
          <p:nvPr/>
        </p:nvSpPr>
        <p:spPr>
          <a:xfrm>
            <a:off x="7706706" y="5746614"/>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109" name="Rechteck 108"/>
          <p:cNvSpPr/>
          <p:nvPr/>
        </p:nvSpPr>
        <p:spPr>
          <a:xfrm>
            <a:off x="7824644" y="5862687"/>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x</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110" name="Auf der gleichen Seite des Rechtecks liegende Ecken abrunden 109"/>
          <p:cNvSpPr/>
          <p:nvPr/>
        </p:nvSpPr>
        <p:spPr>
          <a:xfrm>
            <a:off x="7706706" y="5685698"/>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JAN</a:t>
            </a:r>
            <a:endParaRPr lang="de-DE" sz="700" b="1" dirty="0">
              <a:latin typeface="Oswald Light"/>
              <a:ea typeface="Roboto Light" pitchFamily="2" charset="0"/>
            </a:endParaRPr>
          </a:p>
        </p:txBody>
      </p:sp>
      <p:sp>
        <p:nvSpPr>
          <p:cNvPr id="111" name="Rechteck 110"/>
          <p:cNvSpPr/>
          <p:nvPr/>
        </p:nvSpPr>
        <p:spPr>
          <a:xfrm>
            <a:off x="7775861" y="5990995"/>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sp>
        <p:nvSpPr>
          <p:cNvPr id="112" name="Textfeld 111"/>
          <p:cNvSpPr txBox="1"/>
          <p:nvPr/>
        </p:nvSpPr>
        <p:spPr>
          <a:xfrm>
            <a:off x="8206029" y="5684833"/>
            <a:ext cx="1692210" cy="253916"/>
          </a:xfrm>
          <a:prstGeom prst="rect">
            <a:avLst/>
          </a:prstGeom>
          <a:noFill/>
        </p:spPr>
        <p:txBody>
          <a:bodyPr wrap="square" rtlCol="0">
            <a:spAutoFit/>
          </a:bodyPr>
          <a:lstStyle/>
          <a:p>
            <a:r>
              <a:rPr lang="de-DE" sz="1050" dirty="0" smtClean="0">
                <a:latin typeface="Oswald Light"/>
                <a:sym typeface="Oswald Light"/>
              </a:rPr>
              <a:t>Wirtschaft </a:t>
            </a:r>
            <a:r>
              <a:rPr lang="de-DE" sz="1050" dirty="0">
                <a:latin typeface="Oswald Light"/>
                <a:sym typeface="Oswald Light"/>
              </a:rPr>
              <a:t>neu </a:t>
            </a:r>
            <a:r>
              <a:rPr lang="de-DE" sz="1050" dirty="0" smtClean="0">
                <a:latin typeface="Oswald Light"/>
                <a:sym typeface="Oswald Light"/>
              </a:rPr>
              <a:t>denken</a:t>
            </a:r>
            <a:endParaRPr lang="de-DE" sz="1050" dirty="0"/>
          </a:p>
        </p:txBody>
      </p:sp>
      <p:sp>
        <p:nvSpPr>
          <p:cNvPr id="113" name="Textfeld 112"/>
          <p:cNvSpPr txBox="1"/>
          <p:nvPr/>
        </p:nvSpPr>
        <p:spPr>
          <a:xfrm>
            <a:off x="8211173" y="5097114"/>
            <a:ext cx="1830320" cy="415498"/>
          </a:xfrm>
          <a:prstGeom prst="rect">
            <a:avLst/>
          </a:prstGeom>
          <a:noFill/>
        </p:spPr>
        <p:txBody>
          <a:bodyPr wrap="square" rtlCol="0">
            <a:spAutoFit/>
          </a:bodyPr>
          <a:lstStyle/>
          <a:p>
            <a:pPr defTabSz="457200" latinLnBrk="1" hangingPunct="0"/>
            <a:r>
              <a:rPr lang="de-DE" sz="1050" b="1" dirty="0" smtClean="0">
                <a:latin typeface="Oswald Light"/>
                <a:sym typeface="Oswald Light"/>
              </a:rPr>
              <a:t>Begegnungsraum</a:t>
            </a:r>
            <a:r>
              <a:rPr lang="de-DE" sz="1050" dirty="0" smtClean="0">
                <a:latin typeface="Oswald Light"/>
                <a:sym typeface="Oswald Light"/>
              </a:rPr>
              <a:t/>
            </a:r>
            <a:br>
              <a:rPr lang="de-DE" sz="1050" dirty="0" smtClean="0">
                <a:latin typeface="Oswald Light"/>
                <a:sym typeface="Oswald Light"/>
              </a:rPr>
            </a:br>
            <a:r>
              <a:rPr lang="de-DE" sz="1050" dirty="0" smtClean="0">
                <a:latin typeface="Oswald Light"/>
                <a:sym typeface="Oswald Light"/>
              </a:rPr>
              <a:t>Innovation </a:t>
            </a:r>
            <a:r>
              <a:rPr lang="de-DE" sz="1050" dirty="0" smtClean="0">
                <a:latin typeface="Oswald Light"/>
                <a:sym typeface="Oswald Light"/>
              </a:rPr>
              <a:t>&amp; </a:t>
            </a:r>
            <a:r>
              <a:rPr lang="de-DE" sz="1050" dirty="0" err="1" smtClean="0">
                <a:latin typeface="Oswald Light"/>
                <a:sym typeface="Oswald Light"/>
              </a:rPr>
              <a:t>Collaboration</a:t>
            </a:r>
            <a:r>
              <a:rPr lang="de-DE" sz="1050" dirty="0" smtClean="0">
                <a:latin typeface="Oswald Light"/>
                <a:sym typeface="Oswald Light"/>
              </a:rPr>
              <a:t> </a:t>
            </a:r>
            <a:endParaRPr lang="de-DE" sz="1050" dirty="0">
              <a:latin typeface="Oswald Light"/>
              <a:sym typeface="Oswald Light"/>
            </a:endParaRPr>
          </a:p>
        </p:txBody>
      </p:sp>
      <p:cxnSp>
        <p:nvCxnSpPr>
          <p:cNvPr id="114" name="Gerade Verbindung 113"/>
          <p:cNvCxnSpPr/>
          <p:nvPr/>
        </p:nvCxnSpPr>
        <p:spPr>
          <a:xfrm>
            <a:off x="4049901" y="998067"/>
            <a:ext cx="468000"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74023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Menüpunkt Denkräume</a:t>
            </a:r>
            <a:endParaRPr lang="de-DE" dirty="0"/>
          </a:p>
        </p:txBody>
      </p:sp>
    </p:spTree>
    <p:extLst>
      <p:ext uri="{BB962C8B-B14F-4D97-AF65-F5344CB8AC3E}">
        <p14:creationId xmlns:p14="http://schemas.microsoft.com/office/powerpoint/2010/main" val="1456247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 y="-15093"/>
            <a:ext cx="10075940" cy="386105"/>
          </a:xfrm>
          <a:prstGeom prst="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spcCol="0" rtlCol="0" anchor="ctr"/>
          <a:lstStyle/>
          <a:p>
            <a:pPr algn="ctr"/>
            <a:endParaRPr lang="de-DE"/>
          </a:p>
        </p:txBody>
      </p:sp>
      <p:grpSp>
        <p:nvGrpSpPr>
          <p:cNvPr id="7" name="Gruppieren 6"/>
          <p:cNvGrpSpPr/>
          <p:nvPr/>
        </p:nvGrpSpPr>
        <p:grpSpPr>
          <a:xfrm>
            <a:off x="118518" y="540271"/>
            <a:ext cx="1270141" cy="606232"/>
            <a:chOff x="107504" y="483518"/>
            <a:chExt cx="1152128" cy="412386"/>
          </a:xfrm>
        </p:grpSpPr>
        <p:pic>
          <p:nvPicPr>
            <p:cNvPr id="35" name="Grafik 34"/>
            <p:cNvPicPr>
              <a:picLocks noChangeAspect="1"/>
            </p:cNvPicPr>
            <p:nvPr/>
          </p:nvPicPr>
          <p:blipFill rotWithShape="1">
            <a:blip r:embed="rId3">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53" name="Textfeld 52"/>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a:solidFill>
                    <a:schemeClr val="bg1">
                      <a:lumMod val="50000"/>
                    </a:schemeClr>
                  </a:solidFill>
                  <a:latin typeface="Oswald Light"/>
                  <a:ea typeface="Roboto Light"/>
                  <a:cs typeface="Roboto Light"/>
                  <a:sym typeface="Roboto Light"/>
                </a:rPr>
                <a:t>TRANSFORMIERT.</a:t>
              </a:r>
            </a:p>
          </p:txBody>
        </p:sp>
      </p:grpSp>
      <p:pic>
        <p:nvPicPr>
          <p:cNvPr id="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0235"/>
            <a:ext cx="10074510" cy="343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45872" y="1704330"/>
            <a:ext cx="27119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solidFill>
                  <a:schemeClr val="bg1"/>
                </a:solidFill>
                <a:latin typeface="Oswald Light"/>
              </a:rPr>
              <a:t>HERZLICH WILLKOMMEN</a:t>
            </a:r>
            <a:endParaRPr lang="de-DE" sz="1200" dirty="0">
              <a:solidFill>
                <a:schemeClr val="bg1"/>
              </a:solidFill>
              <a:latin typeface="Oswald Light"/>
            </a:endParaRPr>
          </a:p>
        </p:txBody>
      </p:sp>
      <p:sp>
        <p:nvSpPr>
          <p:cNvPr id="3" name="Rechteck 2"/>
          <p:cNvSpPr/>
          <p:nvPr/>
        </p:nvSpPr>
        <p:spPr>
          <a:xfrm>
            <a:off x="545872" y="2005063"/>
            <a:ext cx="2711977" cy="780157"/>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latin typeface="Oswald Light"/>
              </a:rPr>
              <a:t>Acht Denkräume zur Aktivierung </a:t>
            </a:r>
            <a:r>
              <a:rPr lang="de-DE" sz="1200" dirty="0">
                <a:latin typeface="Oswald Light"/>
              </a:rPr>
              <a:t>der Gesellschaft für einen menschgerechten Weg der Digitalen </a:t>
            </a:r>
            <a:r>
              <a:rPr lang="de-DE" sz="1200" dirty="0" smtClean="0">
                <a:latin typeface="Oswald Light"/>
              </a:rPr>
              <a:t>Transformation</a:t>
            </a:r>
            <a:endParaRPr lang="de-DE" sz="1200" dirty="0">
              <a:latin typeface="Oswald Light"/>
            </a:endParaRPr>
          </a:p>
        </p:txBody>
      </p:sp>
      <p:cxnSp>
        <p:nvCxnSpPr>
          <p:cNvPr id="102" name="Gerade Verbindung 101"/>
          <p:cNvCxnSpPr/>
          <p:nvPr/>
        </p:nvCxnSpPr>
        <p:spPr>
          <a:xfrm>
            <a:off x="4501474" y="5292799"/>
            <a:ext cx="107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103" name="Textfeld 102"/>
          <p:cNvSpPr txBox="1"/>
          <p:nvPr/>
        </p:nvSpPr>
        <p:spPr>
          <a:xfrm>
            <a:off x="3867255" y="4822451"/>
            <a:ext cx="2340000" cy="369332"/>
          </a:xfrm>
          <a:prstGeom prst="rect">
            <a:avLst/>
          </a:prstGeom>
          <a:noFill/>
        </p:spPr>
        <p:txBody>
          <a:bodyPr wrap="square" rtlCol="0">
            <a:spAutoFit/>
          </a:bodyPr>
          <a:lstStyle/>
          <a:p>
            <a:r>
              <a:rPr lang="de-DE" dirty="0" smtClean="0">
                <a:latin typeface="Oswald Light"/>
              </a:rPr>
              <a:t>ACHT DENKRÄUME</a:t>
            </a:r>
            <a:endParaRPr lang="de-DE" dirty="0">
              <a:latin typeface="Oswald Light"/>
            </a:endParaRPr>
          </a:p>
        </p:txBody>
      </p:sp>
      <p:sp>
        <p:nvSpPr>
          <p:cNvPr id="128" name="Rechteck 127"/>
          <p:cNvSpPr/>
          <p:nvPr/>
        </p:nvSpPr>
        <p:spPr>
          <a:xfrm>
            <a:off x="46318" y="5429264"/>
            <a:ext cx="7470405" cy="1015663"/>
          </a:xfrm>
          <a:prstGeom prst="rect">
            <a:avLst/>
          </a:prstGeom>
        </p:spPr>
        <p:txBody>
          <a:bodyPr wrap="square">
            <a:spAutoFit/>
          </a:bodyPr>
          <a:lstStyle/>
          <a:p>
            <a:pPr lvl="0"/>
            <a:r>
              <a:rPr lang="de-DE" sz="1200" dirty="0">
                <a:latin typeface="Oswald Light"/>
                <a:sym typeface="Avenir Roman"/>
              </a:rPr>
              <a:t>Bei unseren Überlegungen orientieren wir uns an </a:t>
            </a:r>
            <a:r>
              <a:rPr lang="de-DE" sz="1200" dirty="0">
                <a:solidFill>
                  <a:srgbClr val="4B0082"/>
                </a:solidFill>
                <a:latin typeface="Oswald Light"/>
                <a:sym typeface="Avenir Roman"/>
              </a:rPr>
              <a:t>acht zentralen </a:t>
            </a:r>
            <a:r>
              <a:rPr lang="de-DE" sz="1200" dirty="0" smtClean="0">
                <a:solidFill>
                  <a:srgbClr val="4B0082"/>
                </a:solidFill>
                <a:latin typeface="Oswald Light"/>
                <a:sym typeface="Avenir Roman"/>
              </a:rPr>
              <a:t>Denkräumen</a:t>
            </a:r>
            <a:r>
              <a:rPr lang="de-DE" sz="1200" dirty="0" smtClean="0">
                <a:latin typeface="Oswald Light"/>
                <a:sym typeface="Avenir Roman"/>
              </a:rPr>
              <a:t>, die </a:t>
            </a:r>
            <a:r>
              <a:rPr lang="de-DE" sz="1200" dirty="0">
                <a:latin typeface="Oswald Light"/>
                <a:sym typeface="Avenir Roman"/>
              </a:rPr>
              <a:t>es zu transformieren gilt, um eine digitalisierte Wirtschaft zu entwickeln, die den Menschen dient. Zu jedem Transformationsfeld eröffnen wir einen </a:t>
            </a:r>
            <a:r>
              <a:rPr lang="de-DE" sz="1200" dirty="0" err="1">
                <a:latin typeface="Oswald Light"/>
                <a:sym typeface="Avenir Roman"/>
              </a:rPr>
              <a:t>Denkraum</a:t>
            </a:r>
            <a:r>
              <a:rPr lang="de-DE" sz="1200" dirty="0">
                <a:latin typeface="Oswald Light"/>
                <a:sym typeface="Avenir Roman"/>
              </a:rPr>
              <a:t>, um die verschiedenen Zielgruppen und deren interdependente Einflussmöglichkeiten in Beziehung zu bringen</a:t>
            </a:r>
            <a:endParaRPr lang="de-DE" sz="1200" dirty="0">
              <a:latin typeface="Oswald Light"/>
              <a:sym typeface="Roboto Light"/>
            </a:endParaRPr>
          </a:p>
          <a:p>
            <a:endParaRPr lang="de-DE" sz="1200" dirty="0"/>
          </a:p>
        </p:txBody>
      </p:sp>
      <p:cxnSp>
        <p:nvCxnSpPr>
          <p:cNvPr id="74" name="Gerade Verbindung 73"/>
          <p:cNvCxnSpPr/>
          <p:nvPr/>
        </p:nvCxnSpPr>
        <p:spPr>
          <a:xfrm>
            <a:off x="4908366" y="990300"/>
            <a:ext cx="952500"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78" name="Textfeld 77"/>
          <p:cNvSpPr txBox="1"/>
          <p:nvPr/>
        </p:nvSpPr>
        <p:spPr>
          <a:xfrm>
            <a:off x="7569515"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79" name="Textfeld 78"/>
          <p:cNvSpPr txBox="1"/>
          <p:nvPr/>
        </p:nvSpPr>
        <p:spPr>
          <a:xfrm>
            <a:off x="4808376"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80" name="Textfeld 79"/>
          <p:cNvSpPr txBox="1"/>
          <p:nvPr/>
        </p:nvSpPr>
        <p:spPr>
          <a:xfrm>
            <a:off x="3198175" y="648165"/>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81" name="Textfeld 80"/>
          <p:cNvSpPr txBox="1"/>
          <p:nvPr/>
        </p:nvSpPr>
        <p:spPr>
          <a:xfrm>
            <a:off x="8969930" y="647365"/>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82" name="Textfeld 81"/>
          <p:cNvSpPr txBox="1"/>
          <p:nvPr/>
        </p:nvSpPr>
        <p:spPr>
          <a:xfrm>
            <a:off x="6208790" y="648165"/>
            <a:ext cx="127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sp>
        <p:nvSpPr>
          <p:cNvPr id="83" name="Textfeld 82"/>
          <p:cNvSpPr txBox="1"/>
          <p:nvPr/>
        </p:nvSpPr>
        <p:spPr>
          <a:xfrm>
            <a:off x="3923901" y="648165"/>
            <a:ext cx="79375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smtClean="0">
                <a:solidFill>
                  <a:srgbClr val="4B0082"/>
                </a:solidFill>
                <a:latin typeface="Oswald Light"/>
                <a:ea typeface="Roboto Light" pitchFamily="2" charset="0"/>
              </a:rPr>
              <a:t>Vision</a:t>
            </a:r>
            <a:endParaRPr lang="de-DE" sz="1500" b="1" dirty="0">
              <a:solidFill>
                <a:srgbClr val="4B0082"/>
              </a:solidFill>
              <a:latin typeface="Oswald Light"/>
              <a:ea typeface="Roboto Light" pitchFamily="2" charset="0"/>
            </a:endParaRPr>
          </a:p>
        </p:txBody>
      </p:sp>
      <p:sp>
        <p:nvSpPr>
          <p:cNvPr id="60" name="Textfeld 59"/>
          <p:cNvSpPr txBox="1"/>
          <p:nvPr/>
        </p:nvSpPr>
        <p:spPr>
          <a:xfrm>
            <a:off x="8159712" y="31887"/>
            <a:ext cx="635000"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000" b="0" dirty="0">
                <a:solidFill>
                  <a:schemeClr val="bg1"/>
                </a:solidFill>
                <a:latin typeface="Oswald Light"/>
              </a:rPr>
              <a:t>Kontakt</a:t>
            </a:r>
          </a:p>
        </p:txBody>
      </p:sp>
      <p:sp>
        <p:nvSpPr>
          <p:cNvPr id="62" name="Textfeld 61"/>
          <p:cNvSpPr txBox="1"/>
          <p:nvPr/>
        </p:nvSpPr>
        <p:spPr>
          <a:xfrm>
            <a:off x="7263059" y="31887"/>
            <a:ext cx="873125"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Impressum</a:t>
            </a:r>
          </a:p>
        </p:txBody>
      </p:sp>
      <p:sp>
        <p:nvSpPr>
          <p:cNvPr id="65" name="Textfeld 64"/>
          <p:cNvSpPr txBox="1"/>
          <p:nvPr/>
        </p:nvSpPr>
        <p:spPr>
          <a:xfrm>
            <a:off x="8818239" y="31887"/>
            <a:ext cx="1080000"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Mitglieder-Login </a:t>
            </a:r>
          </a:p>
        </p:txBody>
      </p:sp>
      <p:grpSp>
        <p:nvGrpSpPr>
          <p:cNvPr id="86" name="Gruppieren 85"/>
          <p:cNvGrpSpPr/>
          <p:nvPr/>
        </p:nvGrpSpPr>
        <p:grpSpPr>
          <a:xfrm>
            <a:off x="3170340" y="6409023"/>
            <a:ext cx="3069776" cy="900000"/>
            <a:chOff x="3375522" y="3996655"/>
            <a:chExt cx="2784553" cy="900000"/>
          </a:xfrm>
        </p:grpSpPr>
        <p:sp>
          <p:nvSpPr>
            <p:cNvPr id="87" name="Rechteck 86"/>
            <p:cNvSpPr/>
            <p:nvPr/>
          </p:nvSpPr>
          <p:spPr>
            <a:xfrm>
              <a:off x="4411267" y="3996655"/>
              <a:ext cx="1663200"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88" name="Rechteck 87"/>
            <p:cNvSpPr/>
            <p:nvPr/>
          </p:nvSpPr>
          <p:spPr>
            <a:xfrm>
              <a:off x="3375522" y="3996655"/>
              <a:ext cx="2698945"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89" name="Textfeld 88"/>
            <p:cNvSpPr txBox="1"/>
            <p:nvPr/>
          </p:nvSpPr>
          <p:spPr>
            <a:xfrm>
              <a:off x="4383634" y="3997552"/>
              <a:ext cx="1776441" cy="2041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Steuerung &amp; Koordination</a:t>
              </a:r>
              <a:endParaRPr lang="de-DE" sz="1000" b="1" dirty="0">
                <a:solidFill>
                  <a:srgbClr val="000000"/>
                </a:solidFill>
                <a:latin typeface="Oswald Light"/>
                <a:ea typeface="Roboto Light" pitchFamily="2" charset="0"/>
                <a:cs typeface="Roboto Light"/>
                <a:sym typeface="Roboto Light"/>
              </a:endParaRPr>
            </a:p>
          </p:txBody>
        </p:sp>
        <p:sp>
          <p:nvSpPr>
            <p:cNvPr id="90" name="Textfeld 89"/>
            <p:cNvSpPr txBox="1"/>
            <p:nvPr/>
          </p:nvSpPr>
          <p:spPr>
            <a:xfrm>
              <a:off x="4388610" y="4273238"/>
              <a:ext cx="1651956" cy="553998"/>
            </a:xfrm>
            <a:prstGeom prst="rect">
              <a:avLst/>
            </a:prstGeom>
            <a:noFill/>
          </p:spPr>
          <p:txBody>
            <a:bodyPr wrap="square" rtlCol="0">
              <a:spAutoFit/>
            </a:bodyPr>
            <a:lstStyle/>
            <a:p>
              <a:r>
                <a:rPr lang="de-DE" sz="1000" dirty="0">
                  <a:latin typeface="Oswald Light"/>
                </a:rPr>
                <a:t>Rahmenbedingungen schaffen </a:t>
              </a:r>
              <a:endParaRPr lang="de-DE" sz="1000" dirty="0" smtClean="0">
                <a:latin typeface="Oswald Light"/>
              </a:endParaRPr>
            </a:p>
            <a:p>
              <a:r>
                <a:rPr lang="de-DE" sz="1000" dirty="0" err="1" smtClean="0">
                  <a:latin typeface="Oswald Light"/>
                </a:rPr>
                <a:t>xxxx</a:t>
              </a:r>
              <a:endParaRPr lang="de-DE" sz="1000" dirty="0">
                <a:latin typeface="Oswald Light"/>
              </a:endParaRPr>
            </a:p>
          </p:txBody>
        </p:sp>
      </p:grpSp>
      <p:sp>
        <p:nvSpPr>
          <p:cNvPr id="91" name="Rechteck 90"/>
          <p:cNvSpPr/>
          <p:nvPr/>
        </p:nvSpPr>
        <p:spPr>
          <a:xfrm>
            <a:off x="1144668" y="6409023"/>
            <a:ext cx="1831893"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92" name="Textfeld 91"/>
          <p:cNvSpPr txBox="1"/>
          <p:nvPr/>
        </p:nvSpPr>
        <p:spPr>
          <a:xfrm>
            <a:off x="1155396" y="6409024"/>
            <a:ext cx="1905000" cy="2272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a:solidFill>
                  <a:srgbClr val="000000"/>
                </a:solidFill>
                <a:latin typeface="Oswald Light"/>
                <a:ea typeface="Roboto Light" pitchFamily="2" charset="0"/>
                <a:cs typeface="Roboto Light"/>
                <a:sym typeface="Roboto Light"/>
              </a:rPr>
              <a:t>Führung </a:t>
            </a:r>
            <a:r>
              <a:rPr lang="de-DE" sz="1000" b="1" dirty="0" smtClean="0">
                <a:solidFill>
                  <a:srgbClr val="000000"/>
                </a:solidFill>
                <a:latin typeface="Oswald Light"/>
                <a:ea typeface="Roboto Light" pitchFamily="2" charset="0"/>
                <a:cs typeface="Roboto Light"/>
                <a:sym typeface="Roboto Light"/>
              </a:rPr>
              <a:t>&amp; Organisation</a:t>
            </a:r>
            <a:endParaRPr lang="de-DE" sz="1000" b="1" dirty="0">
              <a:solidFill>
                <a:srgbClr val="000000"/>
              </a:solidFill>
              <a:latin typeface="Oswald Light"/>
              <a:ea typeface="Roboto Light" pitchFamily="2" charset="0"/>
              <a:cs typeface="Roboto Light"/>
              <a:sym typeface="Roboto Light"/>
            </a:endParaRPr>
          </a:p>
        </p:txBody>
      </p:sp>
      <p:sp>
        <p:nvSpPr>
          <p:cNvPr id="93" name="Rechteck 92"/>
          <p:cNvSpPr/>
          <p:nvPr/>
        </p:nvSpPr>
        <p:spPr>
          <a:xfrm>
            <a:off x="-2" y="6409023"/>
            <a:ext cx="2976563"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94" name="Rechteck 93"/>
          <p:cNvSpPr/>
          <p:nvPr/>
        </p:nvSpPr>
        <p:spPr>
          <a:xfrm>
            <a:off x="1169086" y="6713235"/>
            <a:ext cx="1807478" cy="553998"/>
          </a:xfrm>
          <a:prstGeom prst="rect">
            <a:avLst/>
          </a:prstGeom>
          <a:noFill/>
        </p:spPr>
        <p:txBody>
          <a:bodyPr wrap="square" rtlCol="0">
            <a:spAutoFit/>
          </a:bodyPr>
          <a:lstStyle/>
          <a:p>
            <a:r>
              <a:rPr lang="de-DE" sz="1000" dirty="0" smtClean="0">
                <a:latin typeface="Oswald Light"/>
              </a:rPr>
              <a:t>Unternehmen innovativ führen </a:t>
            </a:r>
            <a:r>
              <a:rPr lang="de-DE" sz="1000" dirty="0" err="1" smtClean="0">
                <a:latin typeface="Oswald Light"/>
              </a:rPr>
              <a:t>xxxxx</a:t>
            </a:r>
            <a:endParaRPr lang="de-DE" sz="1000" dirty="0" smtClean="0">
              <a:latin typeface="Oswald Light"/>
            </a:endParaRPr>
          </a:p>
          <a:p>
            <a:r>
              <a:rPr lang="de-DE" sz="1000" dirty="0" err="1" smtClean="0">
                <a:latin typeface="Oswald Light"/>
              </a:rPr>
              <a:t>xxxxx</a:t>
            </a:r>
            <a:endParaRPr lang="de-DE" sz="1000" dirty="0">
              <a:latin typeface="Oswald Light"/>
            </a:endParaRPr>
          </a:p>
        </p:txBody>
      </p:sp>
      <p:grpSp>
        <p:nvGrpSpPr>
          <p:cNvPr id="108" name="Gruppieren 107"/>
          <p:cNvGrpSpPr/>
          <p:nvPr/>
        </p:nvGrpSpPr>
        <p:grpSpPr>
          <a:xfrm>
            <a:off x="6341827" y="6409023"/>
            <a:ext cx="2980428" cy="900000"/>
            <a:chOff x="6300192" y="3996655"/>
            <a:chExt cx="2703506" cy="900000"/>
          </a:xfrm>
        </p:grpSpPr>
        <p:sp>
          <p:nvSpPr>
            <p:cNvPr id="109" name="Rechteck 108"/>
            <p:cNvSpPr/>
            <p:nvPr/>
          </p:nvSpPr>
          <p:spPr>
            <a:xfrm>
              <a:off x="7335937" y="3996655"/>
              <a:ext cx="1663200"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10" name="Rechteck 109"/>
            <p:cNvSpPr/>
            <p:nvPr/>
          </p:nvSpPr>
          <p:spPr>
            <a:xfrm>
              <a:off x="6300192" y="3996655"/>
              <a:ext cx="2698945"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11" name="Textfeld 110"/>
            <p:cNvSpPr txBox="1"/>
            <p:nvPr/>
          </p:nvSpPr>
          <p:spPr>
            <a:xfrm>
              <a:off x="7335937" y="4000230"/>
              <a:ext cx="1663200" cy="2272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Ökologie &amp; Mensch</a:t>
              </a:r>
              <a:endParaRPr lang="de-DE" sz="1000" b="1" dirty="0">
                <a:solidFill>
                  <a:srgbClr val="000000"/>
                </a:solidFill>
                <a:latin typeface="Oswald Light"/>
                <a:ea typeface="Roboto Light" pitchFamily="2" charset="0"/>
                <a:cs typeface="Roboto Light"/>
                <a:sym typeface="Roboto Light"/>
              </a:endParaRPr>
            </a:p>
          </p:txBody>
        </p:sp>
        <p:sp>
          <p:nvSpPr>
            <p:cNvPr id="112" name="Textfeld 111"/>
            <p:cNvSpPr txBox="1"/>
            <p:nvPr/>
          </p:nvSpPr>
          <p:spPr>
            <a:xfrm>
              <a:off x="7351742" y="4239293"/>
              <a:ext cx="1651956" cy="553998"/>
            </a:xfrm>
            <a:prstGeom prst="rect">
              <a:avLst/>
            </a:prstGeom>
            <a:noFill/>
          </p:spPr>
          <p:txBody>
            <a:bodyPr wrap="square" rtlCol="0">
              <a:spAutoFit/>
            </a:bodyPr>
            <a:lstStyle/>
            <a:p>
              <a:pPr defTabSz="914400">
                <a:spcBef>
                  <a:spcPts val="1600"/>
                </a:spcBef>
              </a:pPr>
              <a:r>
                <a:rPr lang="de-DE" sz="1000" dirty="0">
                  <a:latin typeface="Oswald Light"/>
                </a:rPr>
                <a:t>Gemeinsames Miteinander </a:t>
              </a:r>
              <a:r>
                <a:rPr lang="de-DE" sz="1000" dirty="0" smtClean="0">
                  <a:latin typeface="Oswald Light"/>
                </a:rPr>
                <a:t>gestalten</a:t>
              </a:r>
              <a:endParaRPr lang="de-DE" sz="1000" dirty="0">
                <a:latin typeface="Oswald Light"/>
              </a:endParaRPr>
            </a:p>
            <a:p>
              <a:pPr defTabSz="914400"/>
              <a:r>
                <a:rPr lang="de-DE" sz="1000" dirty="0" smtClean="0">
                  <a:latin typeface="Oswald Light"/>
                </a:rPr>
                <a:t>xxx</a:t>
              </a:r>
            </a:p>
          </p:txBody>
        </p:sp>
      </p:grpSp>
      <p:cxnSp>
        <p:nvCxnSpPr>
          <p:cNvPr id="113" name="Gerade Verbindung 112"/>
          <p:cNvCxnSpPr/>
          <p:nvPr/>
        </p:nvCxnSpPr>
        <p:spPr>
          <a:xfrm>
            <a:off x="-5014" y="7309023"/>
            <a:ext cx="2976563" cy="0"/>
          </a:xfrm>
          <a:prstGeom prst="line">
            <a:avLst/>
          </a:prstGeom>
          <a:ln w="28575">
            <a:solidFill>
              <a:srgbClr val="4B0082"/>
            </a:solidFill>
          </a:ln>
        </p:spPr>
        <p:style>
          <a:lnRef idx="1">
            <a:schemeClr val="accent1"/>
          </a:lnRef>
          <a:fillRef idx="0">
            <a:schemeClr val="accent1"/>
          </a:fillRef>
          <a:effectRef idx="0">
            <a:schemeClr val="accent1"/>
          </a:effectRef>
          <a:fontRef idx="minor">
            <a:schemeClr val="tx1"/>
          </a:fontRef>
        </p:style>
      </p:cxnSp>
      <p:pic>
        <p:nvPicPr>
          <p:cNvPr id="115" name="Picture 6" descr="https://upload.wikimedia.org/wikipedia/commons/thumb/7/74/Cogs_font_awesome.svg/1024px-Cogs_font_awesome.svg.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77557" y="6478256"/>
            <a:ext cx="727403" cy="727403"/>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8" descr="https://upload.wikimedia.org/wikipedia/commons/thumb/6/60/Simple_Globe.svg/600px-Simple_Globe.svg.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2574" y="6521786"/>
            <a:ext cx="640342" cy="640342"/>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6" descr="https://cdn.pixabay.com/photo/2015/12/10/16/58/parts-1086737_960_720.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9954" y="6506414"/>
            <a:ext cx="617786" cy="671086"/>
          </a:xfrm>
          <a:prstGeom prst="rect">
            <a:avLst/>
          </a:prstGeom>
          <a:noFill/>
          <a:extLst>
            <a:ext uri="{909E8E84-426E-40DD-AFC4-6F175D3DCCD1}">
              <a14:hiddenFill xmlns:a14="http://schemas.microsoft.com/office/drawing/2010/main">
                <a:solidFill>
                  <a:srgbClr val="FFFFFF"/>
                </a:solidFill>
              </a14:hiddenFill>
            </a:ext>
          </a:extLst>
        </p:spPr>
      </p:pic>
      <p:sp>
        <p:nvSpPr>
          <p:cNvPr id="120" name="Textfeld 119"/>
          <p:cNvSpPr txBox="1"/>
          <p:nvPr/>
        </p:nvSpPr>
        <p:spPr>
          <a:xfrm>
            <a:off x="7627323" y="4716736"/>
            <a:ext cx="1728493" cy="307777"/>
          </a:xfrm>
          <a:prstGeom prst="rect">
            <a:avLst/>
          </a:prstGeom>
          <a:noFill/>
        </p:spPr>
        <p:txBody>
          <a:bodyPr wrap="square" rtlCol="0">
            <a:spAutoFit/>
          </a:bodyPr>
          <a:lstStyle>
            <a:defPPr>
              <a:defRPr lang="de-DE"/>
            </a:defPPr>
            <a:lvl1pPr>
              <a:defRPr sz="1400">
                <a:latin typeface="Oswald Light"/>
              </a:defRPr>
            </a:lvl1pPr>
          </a:lstStyle>
          <a:p>
            <a:r>
              <a:rPr lang="de-DE" dirty="0"/>
              <a:t>Termine</a:t>
            </a:r>
          </a:p>
        </p:txBody>
      </p:sp>
      <p:sp>
        <p:nvSpPr>
          <p:cNvPr id="121" name="Abgerundetes Rechteck 120"/>
          <p:cNvSpPr/>
          <p:nvPr/>
        </p:nvSpPr>
        <p:spPr>
          <a:xfrm>
            <a:off x="8206027" y="5080612"/>
            <a:ext cx="1802809"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r>
              <a:rPr kumimoji="0" lang="de-DE" sz="1000" b="1" i="0" u="none" strike="noStrike" cap="none" spc="0" normalizeH="0" dirty="0" smtClean="0">
                <a:ln>
                  <a:noFill/>
                </a:ln>
                <a:effectLst/>
                <a:uFillTx/>
                <a:latin typeface="Oswald Light"/>
                <a:sym typeface="Oswald Light"/>
              </a:rPr>
              <a:t/>
            </a:r>
            <a:br>
              <a:rPr kumimoji="0" lang="de-DE" sz="1000" b="1" i="0" u="none" strike="noStrike" cap="none" spc="0" normalizeH="0" dirty="0" smtClean="0">
                <a:ln>
                  <a:noFill/>
                </a:ln>
                <a:effectLst/>
                <a:uFillTx/>
                <a:latin typeface="Oswald Light"/>
                <a:sym typeface="Oswald Light"/>
              </a:rPr>
            </a:br>
            <a:endParaRPr kumimoji="0" lang="de-DE" sz="1000" b="0" i="0" u="none" strike="noStrike" cap="none" spc="0" normalizeH="0" baseline="0" dirty="0">
              <a:ln>
                <a:noFill/>
              </a:ln>
              <a:effectLst/>
              <a:uFillTx/>
              <a:latin typeface="Oswald Light"/>
              <a:sym typeface="Oswald Light"/>
            </a:endParaRPr>
          </a:p>
        </p:txBody>
      </p:sp>
      <p:sp>
        <p:nvSpPr>
          <p:cNvPr id="122" name="Abgerundetes Rechteck 121"/>
          <p:cNvSpPr/>
          <p:nvPr/>
        </p:nvSpPr>
        <p:spPr>
          <a:xfrm>
            <a:off x="8212069" y="5685697"/>
            <a:ext cx="1788274"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endParaRPr kumimoji="0" lang="de-DE" sz="900" b="0" i="0" u="none" strike="noStrike" cap="none" spc="0" normalizeH="0" baseline="0" dirty="0">
              <a:ln>
                <a:noFill/>
              </a:ln>
              <a:effectLst/>
              <a:uFillTx/>
              <a:latin typeface="Oswald Light"/>
              <a:sym typeface="Oswald Light"/>
            </a:endParaRPr>
          </a:p>
        </p:txBody>
      </p:sp>
      <p:grpSp>
        <p:nvGrpSpPr>
          <p:cNvPr id="123" name="Gruppieren 122"/>
          <p:cNvGrpSpPr/>
          <p:nvPr/>
        </p:nvGrpSpPr>
        <p:grpSpPr>
          <a:xfrm>
            <a:off x="7667300" y="5080613"/>
            <a:ext cx="442604" cy="1054847"/>
            <a:chOff x="7700665" y="5080613"/>
            <a:chExt cx="442604" cy="1054847"/>
          </a:xfrm>
        </p:grpSpPr>
        <p:sp>
          <p:nvSpPr>
            <p:cNvPr id="124" name="Abgerundetes Rechteck 123"/>
            <p:cNvSpPr/>
            <p:nvPr/>
          </p:nvSpPr>
          <p:spPr>
            <a:xfrm>
              <a:off x="7700665" y="5141529"/>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125" name="Rechteck 124"/>
            <p:cNvSpPr/>
            <p:nvPr/>
          </p:nvSpPr>
          <p:spPr>
            <a:xfrm>
              <a:off x="7818603" y="5257602"/>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8</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126" name="Auf der gleichen Seite des Rechtecks liegende Ecken abrunden 125"/>
            <p:cNvSpPr/>
            <p:nvPr/>
          </p:nvSpPr>
          <p:spPr>
            <a:xfrm>
              <a:off x="7700665" y="5080613"/>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DEZ </a:t>
              </a:r>
              <a:endParaRPr lang="de-DE" sz="700" b="1" dirty="0">
                <a:latin typeface="Oswald Light"/>
                <a:ea typeface="Roboto Light" pitchFamily="2" charset="0"/>
              </a:endParaRPr>
            </a:p>
          </p:txBody>
        </p:sp>
        <p:sp>
          <p:nvSpPr>
            <p:cNvPr id="127" name="Rechteck 126"/>
            <p:cNvSpPr/>
            <p:nvPr/>
          </p:nvSpPr>
          <p:spPr>
            <a:xfrm>
              <a:off x="7766932" y="5385910"/>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sp>
          <p:nvSpPr>
            <p:cNvPr id="129" name="Abgerundetes Rechteck 128"/>
            <p:cNvSpPr/>
            <p:nvPr/>
          </p:nvSpPr>
          <p:spPr>
            <a:xfrm>
              <a:off x="7706706" y="5746614"/>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130" name="Rechteck 129"/>
            <p:cNvSpPr/>
            <p:nvPr/>
          </p:nvSpPr>
          <p:spPr>
            <a:xfrm>
              <a:off x="7824644" y="5862687"/>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x</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131" name="Auf der gleichen Seite des Rechtecks liegende Ecken abrunden 130"/>
            <p:cNvSpPr/>
            <p:nvPr/>
          </p:nvSpPr>
          <p:spPr>
            <a:xfrm>
              <a:off x="7706706" y="5685698"/>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JAN</a:t>
              </a:r>
              <a:endParaRPr lang="de-DE" sz="700" b="1" dirty="0">
                <a:latin typeface="Oswald Light"/>
                <a:ea typeface="Roboto Light" pitchFamily="2" charset="0"/>
              </a:endParaRPr>
            </a:p>
          </p:txBody>
        </p:sp>
        <p:sp>
          <p:nvSpPr>
            <p:cNvPr id="132" name="Rechteck 131"/>
            <p:cNvSpPr/>
            <p:nvPr/>
          </p:nvSpPr>
          <p:spPr>
            <a:xfrm>
              <a:off x="7775861" y="5990995"/>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grpSp>
      <p:sp>
        <p:nvSpPr>
          <p:cNvPr id="133" name="Textfeld 132"/>
          <p:cNvSpPr txBox="1"/>
          <p:nvPr/>
        </p:nvSpPr>
        <p:spPr>
          <a:xfrm>
            <a:off x="8206029" y="5684833"/>
            <a:ext cx="1692210" cy="253916"/>
          </a:xfrm>
          <a:prstGeom prst="rect">
            <a:avLst/>
          </a:prstGeom>
          <a:noFill/>
        </p:spPr>
        <p:txBody>
          <a:bodyPr wrap="square" rtlCol="0">
            <a:spAutoFit/>
          </a:bodyPr>
          <a:lstStyle/>
          <a:p>
            <a:r>
              <a:rPr lang="de-DE" sz="1050" dirty="0" smtClean="0">
                <a:latin typeface="Oswald Light"/>
                <a:sym typeface="Oswald Light"/>
              </a:rPr>
              <a:t>Wirtschaft </a:t>
            </a:r>
            <a:r>
              <a:rPr lang="de-DE" sz="1050" dirty="0">
                <a:latin typeface="Oswald Light"/>
                <a:sym typeface="Oswald Light"/>
              </a:rPr>
              <a:t>neu </a:t>
            </a:r>
            <a:r>
              <a:rPr lang="de-DE" sz="1050" dirty="0" smtClean="0">
                <a:latin typeface="Oswald Light"/>
                <a:sym typeface="Oswald Light"/>
              </a:rPr>
              <a:t>denken</a:t>
            </a:r>
            <a:endParaRPr lang="de-DE" sz="1050" dirty="0"/>
          </a:p>
        </p:txBody>
      </p:sp>
      <p:sp>
        <p:nvSpPr>
          <p:cNvPr id="134" name="Textfeld 133"/>
          <p:cNvSpPr txBox="1"/>
          <p:nvPr/>
        </p:nvSpPr>
        <p:spPr>
          <a:xfrm>
            <a:off x="8211173" y="5097114"/>
            <a:ext cx="1872000" cy="577081"/>
          </a:xfrm>
          <a:prstGeom prst="rect">
            <a:avLst/>
          </a:prstGeom>
          <a:noFill/>
        </p:spPr>
        <p:txBody>
          <a:bodyPr wrap="square" rtlCol="0">
            <a:spAutoFit/>
          </a:bodyPr>
          <a:lstStyle/>
          <a:p>
            <a:pPr defTabSz="457200" latinLnBrk="1" hangingPunct="0"/>
            <a:r>
              <a:rPr lang="de-DE" sz="1050" b="1" dirty="0" smtClean="0">
                <a:latin typeface="Oswald Light"/>
                <a:sym typeface="Oswald Light"/>
              </a:rPr>
              <a:t>Begegnungsraum</a:t>
            </a:r>
            <a:r>
              <a:rPr lang="de-DE" sz="1050" dirty="0" smtClean="0">
                <a:latin typeface="Oswald Light"/>
                <a:sym typeface="Oswald Light"/>
              </a:rPr>
              <a:t/>
            </a:r>
            <a:br>
              <a:rPr lang="de-DE" sz="1050" dirty="0" smtClean="0">
                <a:latin typeface="Oswald Light"/>
                <a:sym typeface="Oswald Light"/>
              </a:rPr>
            </a:br>
            <a:r>
              <a:rPr lang="de-DE" sz="1050" dirty="0" smtClean="0">
                <a:latin typeface="Oswald Light"/>
                <a:sym typeface="Oswald Light"/>
              </a:rPr>
              <a:t>„Innovation </a:t>
            </a:r>
            <a:r>
              <a:rPr lang="de-DE" sz="1050" dirty="0" smtClean="0">
                <a:latin typeface="Oswald Light"/>
                <a:sym typeface="Oswald Light"/>
              </a:rPr>
              <a:t>&amp; </a:t>
            </a:r>
            <a:r>
              <a:rPr lang="de-DE" sz="1050" dirty="0" err="1" smtClean="0">
                <a:latin typeface="Oswald Light"/>
                <a:sym typeface="Oswald Light"/>
              </a:rPr>
              <a:t>Collaboration</a:t>
            </a:r>
            <a:r>
              <a:rPr lang="de-DE" sz="1050" dirty="0" smtClean="0">
                <a:latin typeface="Oswald Light"/>
                <a:sym typeface="Oswald Light"/>
              </a:rPr>
              <a:t>“ </a:t>
            </a:r>
            <a:endParaRPr lang="de-DE" sz="1050" dirty="0">
              <a:latin typeface="Oswald Light"/>
              <a:sym typeface="Oswald Light"/>
            </a:endParaRPr>
          </a:p>
        </p:txBody>
      </p:sp>
    </p:spTree>
    <p:extLst>
      <p:ext uri="{BB962C8B-B14F-4D97-AF65-F5344CB8AC3E}">
        <p14:creationId xmlns:p14="http://schemas.microsoft.com/office/powerpoint/2010/main" val="48314743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118518" y="150063"/>
            <a:ext cx="1270141" cy="606232"/>
            <a:chOff x="107504" y="483518"/>
            <a:chExt cx="1152128" cy="412386"/>
          </a:xfrm>
        </p:grpSpPr>
        <p:pic>
          <p:nvPicPr>
            <p:cNvPr id="35" name="Grafik 34"/>
            <p:cNvPicPr>
              <a:picLocks noChangeAspect="1"/>
            </p:cNvPicPr>
            <p:nvPr/>
          </p:nvPicPr>
          <p:blipFill rotWithShape="1">
            <a:blip r:embed="rId3">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53" name="Textfeld 52"/>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a:solidFill>
                    <a:schemeClr val="bg1">
                      <a:lumMod val="50000"/>
                    </a:schemeClr>
                  </a:solidFill>
                  <a:latin typeface="Oswald Light"/>
                  <a:ea typeface="Roboto Light"/>
                  <a:cs typeface="Roboto Light"/>
                  <a:sym typeface="Roboto Light"/>
                </a:rPr>
                <a:t>TRANSFORMIERT.</a:t>
              </a:r>
            </a:p>
          </p:txBody>
        </p:sp>
      </p:grpSp>
      <p:grpSp>
        <p:nvGrpSpPr>
          <p:cNvPr id="23" name="Gruppieren 22"/>
          <p:cNvGrpSpPr/>
          <p:nvPr/>
        </p:nvGrpSpPr>
        <p:grpSpPr>
          <a:xfrm>
            <a:off x="220791" y="3567648"/>
            <a:ext cx="3037474" cy="901989"/>
            <a:chOff x="423195" y="5191975"/>
            <a:chExt cx="2755252" cy="901989"/>
          </a:xfrm>
        </p:grpSpPr>
        <p:sp>
          <p:nvSpPr>
            <p:cNvPr id="105" name="Rechteck 104"/>
            <p:cNvSpPr/>
            <p:nvPr/>
          </p:nvSpPr>
          <p:spPr>
            <a:xfrm>
              <a:off x="1458940" y="5191975"/>
              <a:ext cx="1661687"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06" name="Textfeld 105"/>
            <p:cNvSpPr txBox="1"/>
            <p:nvPr/>
          </p:nvSpPr>
          <p:spPr>
            <a:xfrm>
              <a:off x="1450447" y="5191975"/>
              <a:ext cx="1728000" cy="2005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Technologie &amp; Innovation</a:t>
              </a:r>
              <a:endParaRPr lang="de-DE" sz="1000" b="1" dirty="0">
                <a:solidFill>
                  <a:srgbClr val="000000"/>
                </a:solidFill>
                <a:latin typeface="Oswald Light"/>
                <a:ea typeface="Roboto Light" pitchFamily="2" charset="0"/>
                <a:cs typeface="Roboto Light"/>
                <a:sym typeface="Roboto Light"/>
              </a:endParaRPr>
            </a:p>
          </p:txBody>
        </p:sp>
        <p:sp>
          <p:nvSpPr>
            <p:cNvPr id="108" name="Rechteck 107"/>
            <p:cNvSpPr/>
            <p:nvPr/>
          </p:nvSpPr>
          <p:spPr>
            <a:xfrm>
              <a:off x="423195" y="5193964"/>
              <a:ext cx="2700000"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8" name="Textfeld 7"/>
            <p:cNvSpPr txBox="1"/>
            <p:nvPr/>
          </p:nvSpPr>
          <p:spPr>
            <a:xfrm>
              <a:off x="1471239" y="5492464"/>
              <a:ext cx="1651956" cy="553998"/>
            </a:xfrm>
            <a:prstGeom prst="rect">
              <a:avLst/>
            </a:prstGeom>
            <a:noFill/>
          </p:spPr>
          <p:txBody>
            <a:bodyPr wrap="square" rtlCol="0">
              <a:spAutoFit/>
            </a:bodyPr>
            <a:lstStyle/>
            <a:p>
              <a:r>
                <a:rPr lang="de-DE" sz="1000" dirty="0" smtClean="0">
                  <a:latin typeface="Oswald Light"/>
                </a:rPr>
                <a:t>Technologien </a:t>
              </a:r>
              <a:r>
                <a:rPr lang="de-DE" sz="1000" dirty="0">
                  <a:latin typeface="Oswald Light"/>
                </a:rPr>
                <a:t>und Innovationen wertschöpfend </a:t>
              </a:r>
              <a:r>
                <a:rPr lang="de-DE" sz="1000" dirty="0" smtClean="0">
                  <a:latin typeface="Oswald Light"/>
                </a:rPr>
                <a:t>gestalten</a:t>
              </a:r>
              <a:endParaRPr lang="de-DE" sz="1000" dirty="0">
                <a:latin typeface="Oswald Light"/>
              </a:endParaRPr>
            </a:p>
          </p:txBody>
        </p:sp>
      </p:grpSp>
      <p:sp>
        <p:nvSpPr>
          <p:cNvPr id="130" name="Rechteck 129"/>
          <p:cNvSpPr/>
          <p:nvPr/>
        </p:nvSpPr>
        <p:spPr>
          <a:xfrm>
            <a:off x="1360445" y="4719775"/>
            <a:ext cx="1831895"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31" name="Textfeld 130"/>
          <p:cNvSpPr txBox="1"/>
          <p:nvPr/>
        </p:nvSpPr>
        <p:spPr>
          <a:xfrm>
            <a:off x="1376043" y="4719776"/>
            <a:ext cx="1734354" cy="19853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Kapital</a:t>
            </a:r>
            <a:endParaRPr lang="de-DE" sz="1000" b="1" dirty="0">
              <a:solidFill>
                <a:srgbClr val="000000"/>
              </a:solidFill>
              <a:latin typeface="Oswald Light"/>
              <a:ea typeface="Roboto Light" pitchFamily="2" charset="0"/>
              <a:cs typeface="Roboto Light"/>
              <a:sym typeface="Roboto Light"/>
            </a:endParaRPr>
          </a:p>
        </p:txBody>
      </p:sp>
      <p:sp>
        <p:nvSpPr>
          <p:cNvPr id="132" name="Rechteck 131"/>
          <p:cNvSpPr/>
          <p:nvPr/>
        </p:nvSpPr>
        <p:spPr>
          <a:xfrm>
            <a:off x="215776" y="4719775"/>
            <a:ext cx="2976563"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41" name="Textfeld 140"/>
          <p:cNvSpPr txBox="1"/>
          <p:nvPr/>
        </p:nvSpPr>
        <p:spPr>
          <a:xfrm>
            <a:off x="1376186" y="5030554"/>
            <a:ext cx="1821167" cy="553998"/>
          </a:xfrm>
          <a:prstGeom prst="rect">
            <a:avLst/>
          </a:prstGeom>
          <a:noFill/>
        </p:spPr>
        <p:txBody>
          <a:bodyPr wrap="square" rtlCol="0">
            <a:spAutoFit/>
          </a:bodyPr>
          <a:lstStyle/>
          <a:p>
            <a:r>
              <a:rPr lang="de-DE" sz="1000" dirty="0">
                <a:latin typeface="Oswald Light"/>
              </a:rPr>
              <a:t>Die Rolle des Geldes neu </a:t>
            </a:r>
            <a:r>
              <a:rPr lang="de-DE" sz="1000" dirty="0" smtClean="0">
                <a:latin typeface="Oswald Light"/>
              </a:rPr>
              <a:t>definieren</a:t>
            </a:r>
          </a:p>
          <a:p>
            <a:r>
              <a:rPr lang="de-DE" sz="1000" dirty="0" err="1" smtClean="0">
                <a:latin typeface="Oswald Light"/>
              </a:rPr>
              <a:t>xxxxxx</a:t>
            </a:r>
            <a:endParaRPr lang="de-DE" sz="1000" dirty="0">
              <a:latin typeface="Oswald Light"/>
            </a:endParaRPr>
          </a:p>
        </p:txBody>
      </p:sp>
      <p:grpSp>
        <p:nvGrpSpPr>
          <p:cNvPr id="25" name="Gruppieren 24"/>
          <p:cNvGrpSpPr/>
          <p:nvPr/>
        </p:nvGrpSpPr>
        <p:grpSpPr>
          <a:xfrm>
            <a:off x="3391130" y="2487527"/>
            <a:ext cx="3069776" cy="900000"/>
            <a:chOff x="3375522" y="3996655"/>
            <a:chExt cx="2784553" cy="900000"/>
          </a:xfrm>
        </p:grpSpPr>
        <p:sp>
          <p:nvSpPr>
            <p:cNvPr id="109" name="Rechteck 108"/>
            <p:cNvSpPr/>
            <p:nvPr/>
          </p:nvSpPr>
          <p:spPr>
            <a:xfrm>
              <a:off x="4411267" y="3996655"/>
              <a:ext cx="1663200"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10" name="Rechteck 109"/>
            <p:cNvSpPr/>
            <p:nvPr/>
          </p:nvSpPr>
          <p:spPr>
            <a:xfrm>
              <a:off x="3375522" y="3996655"/>
              <a:ext cx="2698945"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11" name="Textfeld 110"/>
            <p:cNvSpPr txBox="1"/>
            <p:nvPr/>
          </p:nvSpPr>
          <p:spPr>
            <a:xfrm>
              <a:off x="4383634" y="3997552"/>
              <a:ext cx="1776441" cy="2041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Steuerung &amp; Koordination</a:t>
              </a:r>
              <a:endParaRPr lang="de-DE" sz="1000" b="1" dirty="0">
                <a:solidFill>
                  <a:srgbClr val="000000"/>
                </a:solidFill>
                <a:latin typeface="Oswald Light"/>
                <a:ea typeface="Roboto Light" pitchFamily="2" charset="0"/>
                <a:cs typeface="Roboto Light"/>
                <a:sym typeface="Roboto Light"/>
              </a:endParaRPr>
            </a:p>
          </p:txBody>
        </p:sp>
        <p:sp>
          <p:nvSpPr>
            <p:cNvPr id="142" name="Textfeld 141"/>
            <p:cNvSpPr txBox="1"/>
            <p:nvPr/>
          </p:nvSpPr>
          <p:spPr>
            <a:xfrm>
              <a:off x="4388610" y="4273238"/>
              <a:ext cx="1651956" cy="553998"/>
            </a:xfrm>
            <a:prstGeom prst="rect">
              <a:avLst/>
            </a:prstGeom>
            <a:noFill/>
          </p:spPr>
          <p:txBody>
            <a:bodyPr wrap="square" rtlCol="0">
              <a:spAutoFit/>
            </a:bodyPr>
            <a:lstStyle/>
            <a:p>
              <a:r>
                <a:rPr lang="de-DE" sz="1000" dirty="0">
                  <a:latin typeface="Oswald Light"/>
                </a:rPr>
                <a:t>Rahmenbedingungen schaffen </a:t>
              </a:r>
              <a:endParaRPr lang="de-DE" sz="1000" dirty="0" smtClean="0">
                <a:latin typeface="Oswald Light"/>
              </a:endParaRPr>
            </a:p>
            <a:p>
              <a:r>
                <a:rPr lang="de-DE" sz="1000" dirty="0" err="1" smtClean="0">
                  <a:latin typeface="Oswald Light"/>
                </a:rPr>
                <a:t>xxxx</a:t>
              </a:r>
              <a:endParaRPr lang="de-DE" sz="1000" dirty="0">
                <a:latin typeface="Oswald Light"/>
              </a:endParaRPr>
            </a:p>
          </p:txBody>
        </p:sp>
      </p:grpSp>
      <p:sp>
        <p:nvSpPr>
          <p:cNvPr id="76" name="Rechteck 75"/>
          <p:cNvSpPr/>
          <p:nvPr/>
        </p:nvSpPr>
        <p:spPr>
          <a:xfrm>
            <a:off x="1365458" y="2487527"/>
            <a:ext cx="1831893"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77" name="Textfeld 76"/>
          <p:cNvSpPr txBox="1"/>
          <p:nvPr/>
        </p:nvSpPr>
        <p:spPr>
          <a:xfrm>
            <a:off x="1376186" y="2487528"/>
            <a:ext cx="1905000" cy="2272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a:solidFill>
                  <a:srgbClr val="000000"/>
                </a:solidFill>
                <a:latin typeface="Oswald Light"/>
                <a:ea typeface="Roboto Light" pitchFamily="2" charset="0"/>
                <a:cs typeface="Roboto Light"/>
                <a:sym typeface="Roboto Light"/>
              </a:rPr>
              <a:t>Führung </a:t>
            </a:r>
            <a:r>
              <a:rPr lang="de-DE" sz="1000" b="1" dirty="0" smtClean="0">
                <a:solidFill>
                  <a:srgbClr val="000000"/>
                </a:solidFill>
                <a:latin typeface="Oswald Light"/>
                <a:ea typeface="Roboto Light" pitchFamily="2" charset="0"/>
                <a:cs typeface="Roboto Light"/>
                <a:sym typeface="Roboto Light"/>
              </a:rPr>
              <a:t>&amp; Organisation</a:t>
            </a:r>
            <a:endParaRPr lang="de-DE" sz="1000" b="1" dirty="0">
              <a:solidFill>
                <a:srgbClr val="000000"/>
              </a:solidFill>
              <a:latin typeface="Oswald Light"/>
              <a:ea typeface="Roboto Light" pitchFamily="2" charset="0"/>
              <a:cs typeface="Roboto Light"/>
              <a:sym typeface="Roboto Light"/>
            </a:endParaRPr>
          </a:p>
        </p:txBody>
      </p:sp>
      <p:sp>
        <p:nvSpPr>
          <p:cNvPr id="104" name="Rechteck 103"/>
          <p:cNvSpPr/>
          <p:nvPr/>
        </p:nvSpPr>
        <p:spPr>
          <a:xfrm>
            <a:off x="220788" y="2487527"/>
            <a:ext cx="2976563"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0" name="Rechteck 9"/>
          <p:cNvSpPr/>
          <p:nvPr/>
        </p:nvSpPr>
        <p:spPr>
          <a:xfrm>
            <a:off x="1389876" y="2791739"/>
            <a:ext cx="1807478" cy="553998"/>
          </a:xfrm>
          <a:prstGeom prst="rect">
            <a:avLst/>
          </a:prstGeom>
          <a:noFill/>
        </p:spPr>
        <p:txBody>
          <a:bodyPr wrap="square" rtlCol="0">
            <a:spAutoFit/>
          </a:bodyPr>
          <a:lstStyle/>
          <a:p>
            <a:r>
              <a:rPr lang="de-DE" sz="1000" dirty="0" smtClean="0">
                <a:latin typeface="Oswald Light"/>
              </a:rPr>
              <a:t>Unternehmen innovativ führen </a:t>
            </a:r>
            <a:r>
              <a:rPr lang="de-DE" sz="1000" dirty="0" err="1" smtClean="0">
                <a:latin typeface="Oswald Light"/>
              </a:rPr>
              <a:t>xxxxx</a:t>
            </a:r>
            <a:endParaRPr lang="de-DE" sz="1000" dirty="0" smtClean="0">
              <a:latin typeface="Oswald Light"/>
            </a:endParaRPr>
          </a:p>
          <a:p>
            <a:r>
              <a:rPr lang="de-DE" sz="1000" dirty="0" err="1" smtClean="0">
                <a:latin typeface="Oswald Light"/>
              </a:rPr>
              <a:t>xxxxx</a:t>
            </a:r>
            <a:endParaRPr lang="de-DE" sz="1000" dirty="0">
              <a:latin typeface="Oswald Light"/>
            </a:endParaRPr>
          </a:p>
        </p:txBody>
      </p:sp>
      <p:grpSp>
        <p:nvGrpSpPr>
          <p:cNvPr id="26" name="Gruppieren 25"/>
          <p:cNvGrpSpPr/>
          <p:nvPr/>
        </p:nvGrpSpPr>
        <p:grpSpPr>
          <a:xfrm>
            <a:off x="3402510" y="3567647"/>
            <a:ext cx="2976564" cy="900000"/>
            <a:chOff x="3375522" y="5193964"/>
            <a:chExt cx="2700001" cy="900000"/>
          </a:xfrm>
        </p:grpSpPr>
        <p:sp>
          <p:nvSpPr>
            <p:cNvPr id="122" name="Rechteck 121"/>
            <p:cNvSpPr/>
            <p:nvPr/>
          </p:nvSpPr>
          <p:spPr>
            <a:xfrm>
              <a:off x="4411267" y="5193964"/>
              <a:ext cx="1661687"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23" name="Textfeld 122"/>
            <p:cNvSpPr txBox="1"/>
            <p:nvPr/>
          </p:nvSpPr>
          <p:spPr>
            <a:xfrm>
              <a:off x="4427984" y="5193965"/>
              <a:ext cx="1573209" cy="19853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Arbeit</a:t>
              </a:r>
              <a:endParaRPr lang="de-DE" sz="1000" b="1" dirty="0">
                <a:solidFill>
                  <a:srgbClr val="000000"/>
                </a:solidFill>
                <a:latin typeface="Oswald Light"/>
                <a:ea typeface="Roboto Light" pitchFamily="2" charset="0"/>
                <a:cs typeface="Roboto Light"/>
                <a:sym typeface="Roboto Light"/>
              </a:endParaRPr>
            </a:p>
          </p:txBody>
        </p:sp>
        <p:sp>
          <p:nvSpPr>
            <p:cNvPr id="124" name="Rechteck 123"/>
            <p:cNvSpPr/>
            <p:nvPr/>
          </p:nvSpPr>
          <p:spPr>
            <a:xfrm>
              <a:off x="3375522" y="5193964"/>
              <a:ext cx="2700000"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1" name="Rechteck 10"/>
            <p:cNvSpPr/>
            <p:nvPr/>
          </p:nvSpPr>
          <p:spPr>
            <a:xfrm>
              <a:off x="4411266" y="5492464"/>
              <a:ext cx="1664257" cy="553998"/>
            </a:xfrm>
            <a:prstGeom prst="rect">
              <a:avLst/>
            </a:prstGeom>
            <a:noFill/>
          </p:spPr>
          <p:txBody>
            <a:bodyPr wrap="square" rtlCol="0">
              <a:spAutoFit/>
            </a:bodyPr>
            <a:lstStyle/>
            <a:p>
              <a:r>
                <a:rPr lang="de-DE" sz="1000" dirty="0">
                  <a:latin typeface="Oswald Light"/>
                </a:rPr>
                <a:t>Intelligent Gerechtigkeit </a:t>
              </a:r>
              <a:r>
                <a:rPr lang="de-DE" sz="1000" dirty="0" smtClean="0">
                  <a:latin typeface="Oswald Light"/>
                </a:rPr>
                <a:t>schaffen</a:t>
              </a:r>
            </a:p>
            <a:p>
              <a:r>
                <a:rPr lang="de-DE" sz="1000" dirty="0" err="1" smtClean="0">
                  <a:latin typeface="Oswald Light"/>
                </a:rPr>
                <a:t>xxxx</a:t>
              </a:r>
              <a:endParaRPr lang="de-DE" sz="1000" dirty="0">
                <a:latin typeface="Oswald Light"/>
              </a:endParaRPr>
            </a:p>
          </p:txBody>
        </p:sp>
      </p:grpSp>
      <p:grpSp>
        <p:nvGrpSpPr>
          <p:cNvPr id="27" name="Gruppieren 26"/>
          <p:cNvGrpSpPr/>
          <p:nvPr/>
        </p:nvGrpSpPr>
        <p:grpSpPr>
          <a:xfrm>
            <a:off x="3402509" y="4719775"/>
            <a:ext cx="2976565" cy="900000"/>
            <a:chOff x="3375521" y="6405336"/>
            <a:chExt cx="2700002" cy="900000"/>
          </a:xfrm>
        </p:grpSpPr>
        <p:sp>
          <p:nvSpPr>
            <p:cNvPr id="134" name="Rechteck 133"/>
            <p:cNvSpPr/>
            <p:nvPr/>
          </p:nvSpPr>
          <p:spPr>
            <a:xfrm>
              <a:off x="4411266" y="6405336"/>
              <a:ext cx="1661687"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35" name="Textfeld 134"/>
            <p:cNvSpPr txBox="1"/>
            <p:nvPr/>
          </p:nvSpPr>
          <p:spPr>
            <a:xfrm>
              <a:off x="4427983" y="6405337"/>
              <a:ext cx="1573209" cy="19853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Eigentum</a:t>
              </a:r>
              <a:endParaRPr lang="de-DE" sz="1000" b="1" dirty="0">
                <a:solidFill>
                  <a:srgbClr val="000000"/>
                </a:solidFill>
                <a:latin typeface="Oswald Light"/>
                <a:ea typeface="Roboto Light" pitchFamily="2" charset="0"/>
                <a:cs typeface="Roboto Light"/>
                <a:sym typeface="Roboto Light"/>
              </a:endParaRPr>
            </a:p>
          </p:txBody>
        </p:sp>
        <p:sp>
          <p:nvSpPr>
            <p:cNvPr id="136" name="Rechteck 135"/>
            <p:cNvSpPr/>
            <p:nvPr/>
          </p:nvSpPr>
          <p:spPr>
            <a:xfrm>
              <a:off x="3375521" y="6405336"/>
              <a:ext cx="2700000"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2" name="Rechteck 11"/>
            <p:cNvSpPr/>
            <p:nvPr/>
          </p:nvSpPr>
          <p:spPr>
            <a:xfrm>
              <a:off x="4411266" y="6631379"/>
              <a:ext cx="1664257" cy="553998"/>
            </a:xfrm>
            <a:prstGeom prst="rect">
              <a:avLst/>
            </a:prstGeom>
            <a:noFill/>
          </p:spPr>
          <p:txBody>
            <a:bodyPr wrap="square" rtlCol="0">
              <a:spAutoFit/>
            </a:bodyPr>
            <a:lstStyle/>
            <a:p>
              <a:r>
                <a:rPr lang="de-DE" sz="1000" dirty="0">
                  <a:latin typeface="Oswald Light"/>
                </a:rPr>
                <a:t>Gemeinsam Ressourcen </a:t>
              </a:r>
              <a:r>
                <a:rPr lang="de-DE" sz="1000" dirty="0" smtClean="0">
                  <a:latin typeface="Oswald Light"/>
                </a:rPr>
                <a:t>nutzen</a:t>
              </a:r>
            </a:p>
            <a:p>
              <a:r>
                <a:rPr lang="de-DE" sz="1000" dirty="0" smtClean="0">
                  <a:latin typeface="Oswald Light"/>
                </a:rPr>
                <a:t>xxx</a:t>
              </a:r>
              <a:endParaRPr lang="de-DE" sz="1000" dirty="0">
                <a:latin typeface="Oswald Light"/>
              </a:endParaRPr>
            </a:p>
          </p:txBody>
        </p:sp>
      </p:grpSp>
      <p:grpSp>
        <p:nvGrpSpPr>
          <p:cNvPr id="20" name="Gruppieren 19"/>
          <p:cNvGrpSpPr/>
          <p:nvPr/>
        </p:nvGrpSpPr>
        <p:grpSpPr>
          <a:xfrm>
            <a:off x="6542033" y="3551495"/>
            <a:ext cx="3001012" cy="916153"/>
            <a:chOff x="6341922" y="5193964"/>
            <a:chExt cx="2722178" cy="916153"/>
          </a:xfrm>
        </p:grpSpPr>
        <p:sp>
          <p:nvSpPr>
            <p:cNvPr id="126" name="Rechteck 125"/>
            <p:cNvSpPr/>
            <p:nvPr/>
          </p:nvSpPr>
          <p:spPr>
            <a:xfrm>
              <a:off x="7380235" y="5193964"/>
              <a:ext cx="1661687"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27" name="Textfeld 126"/>
            <p:cNvSpPr txBox="1"/>
            <p:nvPr/>
          </p:nvSpPr>
          <p:spPr>
            <a:xfrm>
              <a:off x="7394384" y="5221918"/>
              <a:ext cx="1604753" cy="1705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Konsum &amp; Bewusstsein</a:t>
              </a:r>
              <a:endParaRPr lang="de-DE" sz="1000" b="1" dirty="0">
                <a:solidFill>
                  <a:srgbClr val="000000"/>
                </a:solidFill>
                <a:latin typeface="Oswald Light"/>
                <a:ea typeface="Roboto Light" pitchFamily="2" charset="0"/>
                <a:cs typeface="Roboto Light"/>
                <a:sym typeface="Roboto Light"/>
              </a:endParaRPr>
            </a:p>
          </p:txBody>
        </p:sp>
        <p:sp>
          <p:nvSpPr>
            <p:cNvPr id="128" name="Rechteck 127"/>
            <p:cNvSpPr/>
            <p:nvPr/>
          </p:nvSpPr>
          <p:spPr>
            <a:xfrm>
              <a:off x="6341922" y="5193964"/>
              <a:ext cx="2700000"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43" name="Textfeld 142"/>
            <p:cNvSpPr txBox="1"/>
            <p:nvPr/>
          </p:nvSpPr>
          <p:spPr>
            <a:xfrm>
              <a:off x="7412144" y="5479175"/>
              <a:ext cx="1651956" cy="630942"/>
            </a:xfrm>
            <a:prstGeom prst="rect">
              <a:avLst/>
            </a:prstGeom>
            <a:noFill/>
          </p:spPr>
          <p:txBody>
            <a:bodyPr wrap="square" rtlCol="0">
              <a:spAutoFit/>
            </a:bodyPr>
            <a:lstStyle/>
            <a:p>
              <a:pPr lvl="0" defTabSz="914400">
                <a:lnSpc>
                  <a:spcPts val="2100"/>
                </a:lnSpc>
                <a:spcBef>
                  <a:spcPts val="1600"/>
                </a:spcBef>
              </a:pPr>
              <a:r>
                <a:rPr lang="de-DE" sz="1000" dirty="0">
                  <a:latin typeface="Oswald Light"/>
                  <a:sym typeface="Roboto Light"/>
                </a:rPr>
                <a:t>Bewusst </a:t>
              </a:r>
              <a:r>
                <a:rPr lang="de-DE" sz="1000" dirty="0" smtClean="0">
                  <a:latin typeface="Oswald Light"/>
                  <a:sym typeface="Roboto Light"/>
                </a:rPr>
                <a:t>konsumieren</a:t>
              </a:r>
            </a:p>
            <a:p>
              <a:pPr lvl="0" defTabSz="914400">
                <a:lnSpc>
                  <a:spcPts val="2100"/>
                </a:lnSpc>
              </a:pPr>
              <a:r>
                <a:rPr lang="de-DE" sz="1000" dirty="0" smtClean="0">
                  <a:latin typeface="Oswald Light"/>
                  <a:sym typeface="Roboto Light"/>
                </a:rPr>
                <a:t>xxx</a:t>
              </a:r>
              <a:endParaRPr lang="de-DE" sz="1000" dirty="0">
                <a:latin typeface="Oswald Light"/>
                <a:sym typeface="Roboto Light"/>
              </a:endParaRPr>
            </a:p>
          </p:txBody>
        </p:sp>
      </p:grpSp>
      <p:grpSp>
        <p:nvGrpSpPr>
          <p:cNvPr id="21" name="Gruppieren 20"/>
          <p:cNvGrpSpPr/>
          <p:nvPr/>
        </p:nvGrpSpPr>
        <p:grpSpPr>
          <a:xfrm>
            <a:off x="6562617" y="2487527"/>
            <a:ext cx="2980428" cy="900000"/>
            <a:chOff x="6300192" y="3996655"/>
            <a:chExt cx="2703506" cy="900000"/>
          </a:xfrm>
        </p:grpSpPr>
        <p:sp>
          <p:nvSpPr>
            <p:cNvPr id="113" name="Rechteck 112"/>
            <p:cNvSpPr/>
            <p:nvPr/>
          </p:nvSpPr>
          <p:spPr>
            <a:xfrm>
              <a:off x="7335937" y="3996655"/>
              <a:ext cx="1663200"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14" name="Rechteck 113"/>
            <p:cNvSpPr/>
            <p:nvPr/>
          </p:nvSpPr>
          <p:spPr>
            <a:xfrm>
              <a:off x="6300192" y="3996655"/>
              <a:ext cx="2698945"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15" name="Textfeld 114"/>
            <p:cNvSpPr txBox="1"/>
            <p:nvPr/>
          </p:nvSpPr>
          <p:spPr>
            <a:xfrm>
              <a:off x="7335937" y="4000230"/>
              <a:ext cx="1663200" cy="2272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Ökologie &amp; Mensch</a:t>
              </a:r>
              <a:endParaRPr lang="de-DE" sz="1000" b="1" dirty="0">
                <a:solidFill>
                  <a:srgbClr val="000000"/>
                </a:solidFill>
                <a:latin typeface="Oswald Light"/>
                <a:ea typeface="Roboto Light" pitchFamily="2" charset="0"/>
                <a:cs typeface="Roboto Light"/>
                <a:sym typeface="Roboto Light"/>
              </a:endParaRPr>
            </a:p>
          </p:txBody>
        </p:sp>
        <p:sp>
          <p:nvSpPr>
            <p:cNvPr id="144" name="Textfeld 143"/>
            <p:cNvSpPr txBox="1"/>
            <p:nvPr/>
          </p:nvSpPr>
          <p:spPr>
            <a:xfrm>
              <a:off x="7351742" y="4239293"/>
              <a:ext cx="1651956" cy="553998"/>
            </a:xfrm>
            <a:prstGeom prst="rect">
              <a:avLst/>
            </a:prstGeom>
            <a:noFill/>
          </p:spPr>
          <p:txBody>
            <a:bodyPr wrap="square" rtlCol="0">
              <a:spAutoFit/>
            </a:bodyPr>
            <a:lstStyle/>
            <a:p>
              <a:pPr defTabSz="914400">
                <a:spcBef>
                  <a:spcPts val="1600"/>
                </a:spcBef>
              </a:pPr>
              <a:r>
                <a:rPr lang="de-DE" sz="1000" dirty="0">
                  <a:latin typeface="Oswald Light"/>
                </a:rPr>
                <a:t>Gemeinsames Miteinander </a:t>
              </a:r>
              <a:r>
                <a:rPr lang="de-DE" sz="1000" dirty="0" smtClean="0">
                  <a:latin typeface="Oswald Light"/>
                </a:rPr>
                <a:t>gestalten</a:t>
              </a:r>
              <a:endParaRPr lang="de-DE" sz="1000" dirty="0">
                <a:latin typeface="Oswald Light"/>
              </a:endParaRPr>
            </a:p>
            <a:p>
              <a:pPr defTabSz="914400"/>
              <a:r>
                <a:rPr lang="de-DE" sz="1000" dirty="0" smtClean="0">
                  <a:latin typeface="Oswald Light"/>
                </a:rPr>
                <a:t>xxx</a:t>
              </a:r>
            </a:p>
          </p:txBody>
        </p:sp>
      </p:grpSp>
      <p:grpSp>
        <p:nvGrpSpPr>
          <p:cNvPr id="19" name="Gruppieren 18"/>
          <p:cNvGrpSpPr/>
          <p:nvPr/>
        </p:nvGrpSpPr>
        <p:grpSpPr>
          <a:xfrm>
            <a:off x="6566482" y="4719775"/>
            <a:ext cx="2976563" cy="900000"/>
            <a:chOff x="6311132" y="6387974"/>
            <a:chExt cx="2700000" cy="900000"/>
          </a:xfrm>
        </p:grpSpPr>
        <p:sp>
          <p:nvSpPr>
            <p:cNvPr id="138" name="Rechteck 137"/>
            <p:cNvSpPr/>
            <p:nvPr/>
          </p:nvSpPr>
          <p:spPr>
            <a:xfrm>
              <a:off x="7349445" y="6387974"/>
              <a:ext cx="1661687" cy="900000"/>
            </a:xfrm>
            <a:prstGeom prst="rect">
              <a:avLst/>
            </a:prstGeom>
            <a:solidFill>
              <a:schemeClr val="accent3">
                <a:lumMod val="40000"/>
                <a:lumOff val="6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39" name="Rechteck 138"/>
            <p:cNvSpPr/>
            <p:nvPr/>
          </p:nvSpPr>
          <p:spPr>
            <a:xfrm>
              <a:off x="6311132" y="6387974"/>
              <a:ext cx="2700000" cy="900000"/>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40" name="Textfeld 139"/>
            <p:cNvSpPr txBox="1"/>
            <p:nvPr/>
          </p:nvSpPr>
          <p:spPr>
            <a:xfrm>
              <a:off x="7362987" y="6434507"/>
              <a:ext cx="1573209" cy="19853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Selber Aktiv werden</a:t>
              </a:r>
              <a:endParaRPr lang="de-DE" sz="1000" b="1" dirty="0">
                <a:solidFill>
                  <a:srgbClr val="000000"/>
                </a:solidFill>
                <a:latin typeface="Oswald Light"/>
                <a:ea typeface="Roboto Light" pitchFamily="2" charset="0"/>
                <a:cs typeface="Roboto Light"/>
                <a:sym typeface="Roboto Light"/>
              </a:endParaRPr>
            </a:p>
          </p:txBody>
        </p:sp>
        <p:sp>
          <p:nvSpPr>
            <p:cNvPr id="145" name="Rechteck 144"/>
            <p:cNvSpPr/>
            <p:nvPr/>
          </p:nvSpPr>
          <p:spPr>
            <a:xfrm>
              <a:off x="7345591" y="6655281"/>
              <a:ext cx="1664257" cy="246221"/>
            </a:xfrm>
            <a:prstGeom prst="rect">
              <a:avLst/>
            </a:prstGeom>
            <a:noFill/>
          </p:spPr>
          <p:txBody>
            <a:bodyPr wrap="square" rtlCol="0">
              <a:spAutoFit/>
            </a:bodyPr>
            <a:lstStyle/>
            <a:p>
              <a:r>
                <a:rPr lang="de-DE" sz="1000" dirty="0" err="1" smtClean="0">
                  <a:latin typeface="Oswald Light"/>
                </a:rPr>
                <a:t>xxxx</a:t>
              </a:r>
              <a:endParaRPr lang="de-DE" sz="1000" dirty="0">
                <a:latin typeface="Oswald Light"/>
              </a:endParaRPr>
            </a:p>
          </p:txBody>
        </p:sp>
      </p:grpSp>
      <p:sp>
        <p:nvSpPr>
          <p:cNvPr id="14" name="Rechteck 13"/>
          <p:cNvSpPr/>
          <p:nvPr/>
        </p:nvSpPr>
        <p:spPr>
          <a:xfrm>
            <a:off x="199410" y="1620392"/>
            <a:ext cx="7732279" cy="1015663"/>
          </a:xfrm>
          <a:prstGeom prst="rect">
            <a:avLst/>
          </a:prstGeom>
        </p:spPr>
        <p:txBody>
          <a:bodyPr wrap="square">
            <a:spAutoFit/>
          </a:bodyPr>
          <a:lstStyle/>
          <a:p>
            <a:pPr lvl="0"/>
            <a:r>
              <a:rPr lang="de-DE" sz="1200" dirty="0">
                <a:latin typeface="Oswald Light"/>
                <a:sym typeface="Avenir Roman"/>
              </a:rPr>
              <a:t>Bei unseren Überlegungen orientieren wir uns an </a:t>
            </a:r>
            <a:r>
              <a:rPr lang="de-DE" sz="1200" dirty="0">
                <a:solidFill>
                  <a:srgbClr val="4B0082"/>
                </a:solidFill>
                <a:latin typeface="Oswald Light"/>
                <a:sym typeface="Avenir Roman"/>
              </a:rPr>
              <a:t>acht zentralen </a:t>
            </a:r>
            <a:r>
              <a:rPr lang="de-DE" sz="1200" dirty="0" smtClean="0">
                <a:solidFill>
                  <a:srgbClr val="4B0082"/>
                </a:solidFill>
                <a:latin typeface="Oswald Light"/>
                <a:sym typeface="Avenir Roman"/>
              </a:rPr>
              <a:t>Denkräumen</a:t>
            </a:r>
            <a:r>
              <a:rPr lang="de-DE" sz="1200" dirty="0" smtClean="0">
                <a:latin typeface="Oswald Light"/>
                <a:sym typeface="Avenir Roman"/>
              </a:rPr>
              <a:t>, die </a:t>
            </a:r>
            <a:r>
              <a:rPr lang="de-DE" sz="1200" dirty="0">
                <a:latin typeface="Oswald Light"/>
                <a:sym typeface="Avenir Roman"/>
              </a:rPr>
              <a:t>es zu transformieren gilt, um eine digitalisierte Wirtschaft zu entwickeln, die den Menschen dient. Zu jedem Transformationsfeld eröffnen wir einen </a:t>
            </a:r>
            <a:r>
              <a:rPr lang="de-DE" sz="1200" dirty="0" err="1">
                <a:latin typeface="Oswald Light"/>
                <a:sym typeface="Avenir Roman"/>
              </a:rPr>
              <a:t>Denkraum</a:t>
            </a:r>
            <a:r>
              <a:rPr lang="de-DE" sz="1200" dirty="0">
                <a:latin typeface="Oswald Light"/>
                <a:sym typeface="Avenir Roman"/>
              </a:rPr>
              <a:t>, um die </a:t>
            </a:r>
            <a:r>
              <a:rPr lang="de-DE" sz="1200" dirty="0" smtClean="0">
                <a:latin typeface="Oswald Light"/>
                <a:sym typeface="Avenir Roman"/>
              </a:rPr>
              <a:t>verschiedenen Zielgruppen </a:t>
            </a:r>
            <a:r>
              <a:rPr lang="de-DE" sz="1200" dirty="0">
                <a:latin typeface="Oswald Light"/>
                <a:sym typeface="Avenir Roman"/>
              </a:rPr>
              <a:t>und deren interdependente Einflussmöglichkeiten in Beziehung zu bringen</a:t>
            </a:r>
            <a:endParaRPr lang="de-DE" sz="1200" dirty="0">
              <a:latin typeface="Oswald Light"/>
              <a:sym typeface="Roboto Light"/>
            </a:endParaRPr>
          </a:p>
          <a:p>
            <a:endParaRPr lang="de-DE" sz="1200" dirty="0"/>
          </a:p>
        </p:txBody>
      </p:sp>
      <p:cxnSp>
        <p:nvCxnSpPr>
          <p:cNvPr id="29" name="Gerade Verbindung 28"/>
          <p:cNvCxnSpPr/>
          <p:nvPr/>
        </p:nvCxnSpPr>
        <p:spPr>
          <a:xfrm>
            <a:off x="215776" y="3387527"/>
            <a:ext cx="2976563" cy="0"/>
          </a:xfrm>
          <a:prstGeom prst="line">
            <a:avLst/>
          </a:prstGeom>
          <a:ln w="28575">
            <a:solidFill>
              <a:srgbClr val="4B0082"/>
            </a:solidFill>
          </a:ln>
        </p:spPr>
        <p:style>
          <a:lnRef idx="1">
            <a:schemeClr val="accent1"/>
          </a:lnRef>
          <a:fillRef idx="0">
            <a:schemeClr val="accent1"/>
          </a:fillRef>
          <a:effectRef idx="0">
            <a:schemeClr val="accent1"/>
          </a:effectRef>
          <a:fontRef idx="minor">
            <a:schemeClr val="tx1"/>
          </a:fontRef>
        </p:style>
      </p:cxnSp>
      <p:sp>
        <p:nvSpPr>
          <p:cNvPr id="85" name="Textfeld 84"/>
          <p:cNvSpPr txBox="1"/>
          <p:nvPr/>
        </p:nvSpPr>
        <p:spPr>
          <a:xfrm>
            <a:off x="7569515" y="278628"/>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86" name="Textfeld 85"/>
          <p:cNvSpPr txBox="1"/>
          <p:nvPr/>
        </p:nvSpPr>
        <p:spPr>
          <a:xfrm>
            <a:off x="4808376" y="278628"/>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87" name="Textfeld 86"/>
          <p:cNvSpPr txBox="1"/>
          <p:nvPr/>
        </p:nvSpPr>
        <p:spPr>
          <a:xfrm>
            <a:off x="3198175" y="278628"/>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88" name="Textfeld 87"/>
          <p:cNvSpPr txBox="1"/>
          <p:nvPr/>
        </p:nvSpPr>
        <p:spPr>
          <a:xfrm>
            <a:off x="8969930" y="277828"/>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89" name="Textfeld 88"/>
          <p:cNvSpPr txBox="1"/>
          <p:nvPr/>
        </p:nvSpPr>
        <p:spPr>
          <a:xfrm>
            <a:off x="6208790" y="278628"/>
            <a:ext cx="127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sp>
        <p:nvSpPr>
          <p:cNvPr id="90" name="Textfeld 89"/>
          <p:cNvSpPr txBox="1"/>
          <p:nvPr/>
        </p:nvSpPr>
        <p:spPr>
          <a:xfrm>
            <a:off x="3923901" y="278628"/>
            <a:ext cx="79375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smtClean="0">
                <a:solidFill>
                  <a:srgbClr val="4B0082"/>
                </a:solidFill>
                <a:latin typeface="Oswald Light"/>
                <a:ea typeface="Roboto Light" pitchFamily="2" charset="0"/>
              </a:rPr>
              <a:t>Vision</a:t>
            </a:r>
            <a:endParaRPr lang="de-DE" sz="1500" b="1" dirty="0">
              <a:solidFill>
                <a:srgbClr val="4B0082"/>
              </a:solidFill>
              <a:latin typeface="Oswald Light"/>
              <a:ea typeface="Roboto Light" pitchFamily="2" charset="0"/>
            </a:endParaRPr>
          </a:p>
        </p:txBody>
      </p:sp>
      <p:pic>
        <p:nvPicPr>
          <p:cNvPr id="8196" name="Picture 4" descr="https://upload.wikimedia.org/wikipedia/commons/thumb/9/9d/Community_Noun_project_2280.svg/2000px-Community_Noun_project_2280.svg.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4787" y="3657368"/>
            <a:ext cx="754522" cy="70609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upload.wikimedia.org/wikipedia/commons/thumb/7/74/Cogs_font_awesome.svg/1024px-Cogs_font_awesome.svg.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98347" y="2556760"/>
            <a:ext cx="727403" cy="72740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upload.wikimedia.org/wikipedia/commons/thumb/6/60/Simple_Globe.svg/600px-Simple_Globe.svg.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13364" y="2600290"/>
            <a:ext cx="640342" cy="640342"/>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s://cdn.pixabay.com/photo/2014/05/21/13/25/shopping-cart-349544_960_720.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1831" y="3710693"/>
            <a:ext cx="708724" cy="59944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s://upload.wikimedia.org/wikipedia/commons/thumb/5/51/Simpleicons_Interface_lightbulb-1.svg/2000px-Simpleicons_Interface_lightbulb-1.svg.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763" y="3665539"/>
            <a:ext cx="689749" cy="689749"/>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https://cdn.pixabay.com/photo/2015/12/10/16/58/parts-1086737_960_720.png"/>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744" y="2584918"/>
            <a:ext cx="617786" cy="671086"/>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Geld, Beutel, Sack, Bankraub, Cartoon"/>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744" y="4808887"/>
            <a:ext cx="617787" cy="726809"/>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Säulen, Roman, Griechisch, Historischen, Icon"/>
          <p:cNvPicPr>
            <a:picLocks noChangeAspect="1" noChangeArrowheads="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4021" t="3933" r="3828" b="4187"/>
          <a:stretch/>
        </p:blipFill>
        <p:spPr bwMode="auto">
          <a:xfrm>
            <a:off x="3535231" y="4826854"/>
            <a:ext cx="853634" cy="690874"/>
          </a:xfrm>
          <a:prstGeom prst="rect">
            <a:avLst/>
          </a:prstGeom>
          <a:noFill/>
          <a:extLst>
            <a:ext uri="{909E8E84-426E-40DD-AFC4-6F175D3DCCD1}">
              <a14:hiddenFill xmlns:a14="http://schemas.microsoft.com/office/drawing/2010/main">
                <a:solidFill>
                  <a:srgbClr val="FFFFFF"/>
                </a:solidFill>
              </a14:hiddenFill>
            </a:ext>
          </a:extLst>
        </p:spPr>
      </p:pic>
      <p:pic>
        <p:nvPicPr>
          <p:cNvPr id="8214" name="Picture 22" descr="https://upload.wikimedia.org/wikipedia/commons/thumb/5/5e/Smiley_icon.svg/2000px-Smiley_icon.svg.png"/>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771568" y="4810324"/>
            <a:ext cx="723934" cy="723934"/>
          </a:xfrm>
          <a:prstGeom prst="rect">
            <a:avLst/>
          </a:prstGeom>
          <a:noFill/>
          <a:extLst>
            <a:ext uri="{909E8E84-426E-40DD-AFC4-6F175D3DCCD1}">
              <a14:hiddenFill xmlns:a14="http://schemas.microsoft.com/office/drawing/2010/main">
                <a:solidFill>
                  <a:srgbClr val="FFFFFF"/>
                </a:solidFill>
              </a14:hiddenFill>
            </a:ext>
          </a:extLst>
        </p:spPr>
      </p:pic>
      <p:cxnSp>
        <p:nvCxnSpPr>
          <p:cNvPr id="103" name="Gerade Verbindung 102"/>
          <p:cNvCxnSpPr/>
          <p:nvPr/>
        </p:nvCxnSpPr>
        <p:spPr>
          <a:xfrm>
            <a:off x="4501474" y="1514675"/>
            <a:ext cx="107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107" name="Textfeld 106"/>
          <p:cNvSpPr txBox="1"/>
          <p:nvPr/>
        </p:nvSpPr>
        <p:spPr>
          <a:xfrm>
            <a:off x="3867255" y="1044327"/>
            <a:ext cx="2340000" cy="369332"/>
          </a:xfrm>
          <a:prstGeom prst="rect">
            <a:avLst/>
          </a:prstGeom>
          <a:noFill/>
        </p:spPr>
        <p:txBody>
          <a:bodyPr wrap="square" rtlCol="0">
            <a:spAutoFit/>
          </a:bodyPr>
          <a:lstStyle/>
          <a:p>
            <a:r>
              <a:rPr lang="de-DE" dirty="0" smtClean="0">
                <a:latin typeface="Oswald Light"/>
              </a:rPr>
              <a:t>ACHT DENKRÄUME</a:t>
            </a:r>
            <a:endParaRPr lang="de-DE" dirty="0">
              <a:latin typeface="Oswald Light"/>
            </a:endParaRPr>
          </a:p>
        </p:txBody>
      </p:sp>
    </p:spTree>
    <p:extLst>
      <p:ext uri="{BB962C8B-B14F-4D97-AF65-F5344CB8AC3E}">
        <p14:creationId xmlns:p14="http://schemas.microsoft.com/office/powerpoint/2010/main" val="378413375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230309" y="2525368"/>
            <a:ext cx="9380011" cy="4321045"/>
            <a:chOff x="278793" y="2411917"/>
            <a:chExt cx="9380011" cy="4321045"/>
          </a:xfrm>
        </p:grpSpPr>
        <p:sp>
          <p:nvSpPr>
            <p:cNvPr id="66" name="Rechteck 65"/>
            <p:cNvSpPr/>
            <p:nvPr/>
          </p:nvSpPr>
          <p:spPr>
            <a:xfrm rot="5400000">
              <a:off x="2823366" y="-102476"/>
              <a:ext cx="4290865" cy="93800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Textfeld 66"/>
            <p:cNvSpPr txBox="1"/>
            <p:nvPr/>
          </p:nvSpPr>
          <p:spPr>
            <a:xfrm>
              <a:off x="437665" y="2707720"/>
              <a:ext cx="3496328" cy="253916"/>
            </a:xfrm>
            <a:prstGeom prst="rect">
              <a:avLst/>
            </a:prstGeom>
            <a:noFill/>
          </p:spPr>
          <p:txBody>
            <a:bodyPr wrap="square" rtlCol="0">
              <a:spAutoFit/>
            </a:bodyPr>
            <a:lstStyle/>
            <a:p>
              <a:pPr algn="l" rtl="0">
                <a:lnSpc>
                  <a:spcPct val="100000"/>
                </a:lnSpc>
                <a:spcBef>
                  <a:spcPts val="0"/>
                </a:spcBef>
              </a:pPr>
              <a:r>
                <a:rPr lang="de-DE" sz="1050" kern="1200" dirty="0" smtClean="0">
                  <a:latin typeface="Oswald Light"/>
                  <a:ea typeface="Roboto Light" pitchFamily="2" charset="0"/>
                </a:rPr>
                <a:t>Wie sieht Führung in Zeiten der Digitalisierung aus?  </a:t>
              </a:r>
            </a:p>
          </p:txBody>
        </p:sp>
        <p:sp>
          <p:nvSpPr>
            <p:cNvPr id="68" name="Textfeld 67"/>
            <p:cNvSpPr txBox="1"/>
            <p:nvPr/>
          </p:nvSpPr>
          <p:spPr>
            <a:xfrm>
              <a:off x="437665" y="2965699"/>
              <a:ext cx="2834303" cy="253916"/>
            </a:xfrm>
            <a:prstGeom prst="rect">
              <a:avLst/>
            </a:prstGeom>
            <a:noFill/>
          </p:spPr>
          <p:txBody>
            <a:bodyPr wrap="square" rtlCol="0">
              <a:spAutoFit/>
            </a:bodyPr>
            <a:lstStyle>
              <a:lvl1pPr algn="l" rtl="0">
                <a:lnSpc>
                  <a:spcPct val="100000"/>
                </a:lnSpc>
                <a:spcBef>
                  <a:spcPts val="0"/>
                </a:spcBef>
                <a:defRPr sz="1050" kern="1200">
                  <a:solidFill>
                    <a:srgbClr val="7F7F7F"/>
                  </a:solidFill>
                  <a:latin typeface="+mn-lt"/>
                  <a:ea typeface="Roboto Light" pitchFamily="2" charset="0"/>
                  <a:cs typeface="+mn-cs"/>
                </a:defRPr>
              </a:lvl1pPr>
            </a:lstStyle>
            <a:p>
              <a:r>
                <a:rPr lang="de-DE" dirty="0" smtClean="0">
                  <a:solidFill>
                    <a:schemeClr val="tx1"/>
                  </a:solidFill>
                  <a:latin typeface="Oswald Light"/>
                </a:rPr>
                <a:t>Wie werden Talente gefördert &amp; gehalten?</a:t>
              </a:r>
              <a:endParaRPr lang="de-DE" dirty="0">
                <a:solidFill>
                  <a:schemeClr val="tx1"/>
                </a:solidFill>
                <a:latin typeface="Oswald Light"/>
              </a:endParaRPr>
            </a:p>
          </p:txBody>
        </p:sp>
        <p:sp>
          <p:nvSpPr>
            <p:cNvPr id="69" name="Textfeld 68"/>
            <p:cNvSpPr txBox="1"/>
            <p:nvPr/>
          </p:nvSpPr>
          <p:spPr>
            <a:xfrm>
              <a:off x="4977591" y="2707720"/>
              <a:ext cx="3748814" cy="253916"/>
            </a:xfrm>
            <a:prstGeom prst="rect">
              <a:avLst/>
            </a:prstGeom>
            <a:noFill/>
          </p:spPr>
          <p:txBody>
            <a:bodyPr wrap="square" rtlCol="0">
              <a:spAutoFit/>
            </a:bodyPr>
            <a:lstStyle>
              <a:lvl1pPr algn="l" rtl="0">
                <a:lnSpc>
                  <a:spcPct val="100000"/>
                </a:lnSpc>
                <a:spcBef>
                  <a:spcPts val="0"/>
                </a:spcBef>
                <a:defRPr sz="1050" kern="1200">
                  <a:solidFill>
                    <a:srgbClr val="7F7F7F"/>
                  </a:solidFill>
                  <a:latin typeface="+mn-lt"/>
                  <a:ea typeface="Roboto Light" pitchFamily="2" charset="0"/>
                  <a:cs typeface="+mn-cs"/>
                </a:defRPr>
              </a:lvl1pPr>
            </a:lstStyle>
            <a:p>
              <a:r>
                <a:rPr lang="de-DE" dirty="0" smtClean="0">
                  <a:solidFill>
                    <a:schemeClr val="tx1"/>
                  </a:solidFill>
                  <a:latin typeface="Oswald Light"/>
                </a:rPr>
                <a:t>Wie gelingt uns Innovation in und zwischen Unternehmen?</a:t>
              </a:r>
              <a:endParaRPr lang="de-DE" dirty="0">
                <a:solidFill>
                  <a:schemeClr val="tx1"/>
                </a:solidFill>
                <a:latin typeface="Oswald Light"/>
              </a:endParaRPr>
            </a:p>
          </p:txBody>
        </p:sp>
        <p:sp>
          <p:nvSpPr>
            <p:cNvPr id="70" name="Textfeld 69"/>
            <p:cNvSpPr txBox="1"/>
            <p:nvPr/>
          </p:nvSpPr>
          <p:spPr>
            <a:xfrm>
              <a:off x="4977591" y="2965699"/>
              <a:ext cx="3469754" cy="253916"/>
            </a:xfrm>
            <a:prstGeom prst="rect">
              <a:avLst/>
            </a:prstGeom>
            <a:noFill/>
          </p:spPr>
          <p:txBody>
            <a:bodyPr wrap="square" rtlCol="0">
              <a:spAutoFit/>
            </a:bodyPr>
            <a:lstStyle>
              <a:lvl1pPr algn="l" rtl="0">
                <a:lnSpc>
                  <a:spcPct val="100000"/>
                </a:lnSpc>
                <a:spcBef>
                  <a:spcPts val="0"/>
                </a:spcBef>
                <a:defRPr sz="1050" kern="1200">
                  <a:solidFill>
                    <a:srgbClr val="7F7F7F"/>
                  </a:solidFill>
                  <a:latin typeface="+mn-lt"/>
                  <a:ea typeface="Roboto Light" pitchFamily="2" charset="0"/>
                  <a:cs typeface="+mn-cs"/>
                </a:defRPr>
              </a:lvl1pPr>
            </a:lstStyle>
            <a:p>
              <a:r>
                <a:rPr lang="de-DE" dirty="0" smtClean="0">
                  <a:solidFill>
                    <a:schemeClr val="tx1"/>
                  </a:solidFill>
                  <a:latin typeface="Oswald Light"/>
                </a:rPr>
                <a:t>Wie gestalten wir eine innovative </a:t>
              </a:r>
              <a:r>
                <a:rPr lang="de-DE" dirty="0" smtClean="0">
                  <a:solidFill>
                    <a:schemeClr val="tx1"/>
                  </a:solidFill>
                  <a:latin typeface="Oswald Light"/>
                </a:rPr>
                <a:t>Unternehmenskultur</a:t>
              </a:r>
              <a:r>
                <a:rPr lang="de-DE" dirty="0" smtClean="0">
                  <a:solidFill>
                    <a:schemeClr val="tx1"/>
                  </a:solidFill>
                  <a:latin typeface="Oswald Light"/>
                </a:rPr>
                <a:t>?</a:t>
              </a:r>
              <a:endParaRPr lang="de-DE" dirty="0">
                <a:solidFill>
                  <a:schemeClr val="tx1"/>
                </a:solidFill>
                <a:latin typeface="Oswald Light"/>
              </a:endParaRPr>
            </a:p>
          </p:txBody>
        </p:sp>
        <p:sp>
          <p:nvSpPr>
            <p:cNvPr id="71" name="Textfeld 70"/>
            <p:cNvSpPr txBox="1"/>
            <p:nvPr/>
          </p:nvSpPr>
          <p:spPr>
            <a:xfrm>
              <a:off x="437665" y="3196771"/>
              <a:ext cx="6667355" cy="253916"/>
            </a:xfrm>
            <a:prstGeom prst="rect">
              <a:avLst/>
            </a:prstGeom>
            <a:noFill/>
          </p:spPr>
          <p:txBody>
            <a:bodyPr wrap="square" rtlCol="0">
              <a:spAutoFit/>
            </a:bodyPr>
            <a:lstStyle/>
            <a:p>
              <a:pPr algn="l" rtl="0">
                <a:lnSpc>
                  <a:spcPct val="100000"/>
                </a:lnSpc>
                <a:spcBef>
                  <a:spcPts val="0"/>
                </a:spcBef>
              </a:pPr>
              <a:r>
                <a:rPr lang="de-DE" sz="1050" kern="1200" dirty="0" smtClean="0">
                  <a:latin typeface="Oswald Light"/>
                  <a:ea typeface="Roboto Light" pitchFamily="2" charset="0"/>
                </a:rPr>
                <a:t>Welche Organisationsmodelle unterstützen eine humane und gleichsam wirksame Unternehmensführung?</a:t>
              </a:r>
            </a:p>
          </p:txBody>
        </p:sp>
        <p:sp>
          <p:nvSpPr>
            <p:cNvPr id="72" name="Textfeld 71"/>
            <p:cNvSpPr txBox="1"/>
            <p:nvPr/>
          </p:nvSpPr>
          <p:spPr>
            <a:xfrm>
              <a:off x="437665" y="2411917"/>
              <a:ext cx="3443994" cy="307777"/>
            </a:xfrm>
            <a:prstGeom prst="rect">
              <a:avLst/>
            </a:prstGeom>
            <a:noFill/>
          </p:spPr>
          <p:txBody>
            <a:bodyPr wrap="square" rtlCol="0">
              <a:spAutoFit/>
            </a:bodyPr>
            <a:lstStyle/>
            <a:p>
              <a:r>
                <a:rPr lang="de-DE" sz="1400" b="1" dirty="0" smtClean="0">
                  <a:latin typeface="Oswald Light"/>
                </a:rPr>
                <a:t>Impulse Führung &amp; Organisation</a:t>
              </a:r>
            </a:p>
          </p:txBody>
        </p:sp>
        <p:cxnSp>
          <p:nvCxnSpPr>
            <p:cNvPr id="73" name="Gerade Verbindung 72"/>
            <p:cNvCxnSpPr/>
            <p:nvPr/>
          </p:nvCxnSpPr>
          <p:spPr>
            <a:xfrm>
              <a:off x="437665" y="3499710"/>
              <a:ext cx="8741082"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437665" y="3571718"/>
              <a:ext cx="2771299" cy="307777"/>
            </a:xfrm>
            <a:prstGeom prst="rect">
              <a:avLst/>
            </a:prstGeom>
            <a:noFill/>
          </p:spPr>
          <p:txBody>
            <a:bodyPr wrap="square" rtlCol="0">
              <a:spAutoFit/>
            </a:bodyPr>
            <a:lstStyle/>
            <a:p>
              <a:r>
                <a:rPr lang="de-DE" sz="1400" b="1" dirty="0" smtClean="0">
                  <a:latin typeface="Oswald Light"/>
                </a:rPr>
                <a:t>Termine</a:t>
              </a:r>
              <a:endParaRPr lang="de-DE" sz="1400" b="1" dirty="0">
                <a:latin typeface="Oswald Light"/>
              </a:endParaRPr>
            </a:p>
          </p:txBody>
        </p:sp>
        <p:sp>
          <p:nvSpPr>
            <p:cNvPr id="81" name="Abgerundetes Rechteck 80"/>
            <p:cNvSpPr/>
            <p:nvPr/>
          </p:nvSpPr>
          <p:spPr>
            <a:xfrm>
              <a:off x="612446" y="4076794"/>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74" name="Rechteck 73"/>
            <p:cNvSpPr/>
            <p:nvPr/>
          </p:nvSpPr>
          <p:spPr>
            <a:xfrm>
              <a:off x="730384" y="4192867"/>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8</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78" name="Rechteck 77"/>
            <p:cNvSpPr/>
            <p:nvPr/>
          </p:nvSpPr>
          <p:spPr>
            <a:xfrm>
              <a:off x="678714" y="4321175"/>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sp>
          <p:nvSpPr>
            <p:cNvPr id="75" name="Auf der gleichen Seite des Rechtecks liegende Ecken abrunden 74"/>
            <p:cNvSpPr/>
            <p:nvPr/>
          </p:nvSpPr>
          <p:spPr>
            <a:xfrm>
              <a:off x="612446" y="4015878"/>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DEZ </a:t>
              </a:r>
              <a:endParaRPr lang="de-DE" sz="700" b="1" dirty="0">
                <a:latin typeface="Oswald Light"/>
                <a:ea typeface="Roboto Light" pitchFamily="2" charset="0"/>
              </a:endParaRPr>
            </a:p>
          </p:txBody>
        </p:sp>
        <p:sp>
          <p:nvSpPr>
            <p:cNvPr id="83" name="Textfeld 82"/>
            <p:cNvSpPr txBox="1"/>
            <p:nvPr/>
          </p:nvSpPr>
          <p:spPr>
            <a:xfrm>
              <a:off x="493418" y="4666213"/>
              <a:ext cx="2771299" cy="307777"/>
            </a:xfrm>
            <a:prstGeom prst="rect">
              <a:avLst/>
            </a:prstGeom>
            <a:noFill/>
          </p:spPr>
          <p:txBody>
            <a:bodyPr wrap="square" rtlCol="0">
              <a:spAutoFit/>
            </a:bodyPr>
            <a:lstStyle/>
            <a:p>
              <a:r>
                <a:rPr lang="de-DE" sz="1400" b="1" dirty="0" smtClean="0">
                  <a:latin typeface="Oswald Light"/>
                </a:rPr>
                <a:t>Blogeinträge</a:t>
              </a:r>
              <a:endParaRPr lang="de-DE" sz="1400" b="1" dirty="0">
                <a:latin typeface="Oswald Light"/>
              </a:endParaRPr>
            </a:p>
          </p:txBody>
        </p:sp>
        <p:sp>
          <p:nvSpPr>
            <p:cNvPr id="84" name="Textfeld 83"/>
            <p:cNvSpPr txBox="1"/>
            <p:nvPr/>
          </p:nvSpPr>
          <p:spPr>
            <a:xfrm>
              <a:off x="500669" y="5796855"/>
              <a:ext cx="2771299" cy="307777"/>
            </a:xfrm>
            <a:prstGeom prst="rect">
              <a:avLst/>
            </a:prstGeom>
            <a:noFill/>
          </p:spPr>
          <p:txBody>
            <a:bodyPr wrap="square" rtlCol="0">
              <a:spAutoFit/>
            </a:bodyPr>
            <a:lstStyle/>
            <a:p>
              <a:r>
                <a:rPr lang="de-DE" sz="1400" b="1" dirty="0" smtClean="0">
                  <a:latin typeface="Oswald Light"/>
                </a:rPr>
                <a:t>Downloads</a:t>
              </a:r>
              <a:endParaRPr lang="de-DE" sz="1400" b="1" dirty="0">
                <a:latin typeface="Oswald Light"/>
              </a:endParaRPr>
            </a:p>
          </p:txBody>
        </p:sp>
        <p:cxnSp>
          <p:nvCxnSpPr>
            <p:cNvPr id="91" name="Gerade Verbindung 90"/>
            <p:cNvCxnSpPr/>
            <p:nvPr/>
          </p:nvCxnSpPr>
          <p:spPr>
            <a:xfrm>
              <a:off x="490343" y="4579830"/>
              <a:ext cx="872643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a:off x="468158" y="5724847"/>
              <a:ext cx="872643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a:xfrm>
            <a:off x="118518" y="150063"/>
            <a:ext cx="1270141" cy="606232"/>
            <a:chOff x="107504" y="483518"/>
            <a:chExt cx="1152128" cy="412386"/>
          </a:xfrm>
        </p:grpSpPr>
        <p:pic>
          <p:nvPicPr>
            <p:cNvPr id="35" name="Grafik 34"/>
            <p:cNvPicPr>
              <a:picLocks noChangeAspect="1"/>
            </p:cNvPicPr>
            <p:nvPr/>
          </p:nvPicPr>
          <p:blipFill rotWithShape="1">
            <a:blip r:embed="rId3">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53" name="Textfeld 52"/>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a:solidFill>
                    <a:schemeClr val="bg1">
                      <a:lumMod val="50000"/>
                    </a:schemeClr>
                  </a:solidFill>
                  <a:latin typeface="Oswald Light"/>
                  <a:ea typeface="Roboto Light"/>
                  <a:cs typeface="Roboto Light"/>
                  <a:sym typeface="Roboto Light"/>
                </a:rPr>
                <a:t>TRANSFORMIERT.</a:t>
              </a:r>
            </a:p>
          </p:txBody>
        </p:sp>
      </p:grpSp>
      <p:sp>
        <p:nvSpPr>
          <p:cNvPr id="14" name="Rechteck 13"/>
          <p:cNvSpPr/>
          <p:nvPr/>
        </p:nvSpPr>
        <p:spPr>
          <a:xfrm>
            <a:off x="199410" y="1620392"/>
            <a:ext cx="9459394" cy="830997"/>
          </a:xfrm>
          <a:prstGeom prst="rect">
            <a:avLst/>
          </a:prstGeom>
        </p:spPr>
        <p:txBody>
          <a:bodyPr wrap="square">
            <a:spAutoFit/>
          </a:bodyPr>
          <a:lstStyle/>
          <a:p>
            <a:pPr lvl="0"/>
            <a:r>
              <a:rPr lang="de-DE" sz="1200" dirty="0">
                <a:latin typeface="Oswald Light"/>
                <a:sym typeface="Avenir Roman"/>
              </a:rPr>
              <a:t>Bei unseren Überlegungen orientieren wir uns an </a:t>
            </a:r>
            <a:r>
              <a:rPr lang="de-DE" sz="1200" dirty="0">
                <a:solidFill>
                  <a:srgbClr val="4B0082"/>
                </a:solidFill>
                <a:latin typeface="Oswald Light"/>
                <a:sym typeface="Avenir Roman"/>
              </a:rPr>
              <a:t>acht zentralen </a:t>
            </a:r>
            <a:r>
              <a:rPr lang="de-DE" sz="1200" dirty="0" smtClean="0">
                <a:solidFill>
                  <a:srgbClr val="4B0082"/>
                </a:solidFill>
                <a:latin typeface="Oswald Light"/>
                <a:sym typeface="Avenir Roman"/>
              </a:rPr>
              <a:t>Denkräumen</a:t>
            </a:r>
            <a:r>
              <a:rPr lang="de-DE" sz="1200" dirty="0" smtClean="0">
                <a:latin typeface="Oswald Light"/>
                <a:sym typeface="Avenir Roman"/>
              </a:rPr>
              <a:t>, die </a:t>
            </a:r>
            <a:r>
              <a:rPr lang="de-DE" sz="1200" dirty="0">
                <a:latin typeface="Oswald Light"/>
                <a:sym typeface="Avenir Roman"/>
              </a:rPr>
              <a:t>es zu transformieren gilt, um eine digitalisierte Wirtschaft zu entwickeln, die den Menschen dient. Zu jedem Transformationsfeld eröffnen wir einen </a:t>
            </a:r>
            <a:r>
              <a:rPr lang="de-DE" sz="1200" dirty="0" err="1">
                <a:latin typeface="Oswald Light"/>
                <a:sym typeface="Avenir Roman"/>
              </a:rPr>
              <a:t>Denkraum</a:t>
            </a:r>
            <a:r>
              <a:rPr lang="de-DE" sz="1200" dirty="0">
                <a:latin typeface="Oswald Light"/>
                <a:sym typeface="Avenir Roman"/>
              </a:rPr>
              <a:t>, um die </a:t>
            </a:r>
            <a:r>
              <a:rPr lang="de-DE" sz="1200" dirty="0" smtClean="0">
                <a:latin typeface="Oswald Light"/>
                <a:sym typeface="Avenir Roman"/>
              </a:rPr>
              <a:t>verschiedenen Zielgruppen </a:t>
            </a:r>
            <a:r>
              <a:rPr lang="de-DE" sz="1200" dirty="0">
                <a:latin typeface="Oswald Light"/>
                <a:sym typeface="Avenir Roman"/>
              </a:rPr>
              <a:t>und deren interdependente Einflussmöglichkeiten in Beziehung zu bringen</a:t>
            </a:r>
            <a:endParaRPr lang="de-DE" sz="1200" dirty="0">
              <a:latin typeface="Oswald Light"/>
              <a:sym typeface="Roboto Light"/>
            </a:endParaRPr>
          </a:p>
          <a:p>
            <a:endParaRPr lang="de-DE" sz="1200" dirty="0"/>
          </a:p>
        </p:txBody>
      </p:sp>
      <p:sp>
        <p:nvSpPr>
          <p:cNvPr id="85" name="Textfeld 84"/>
          <p:cNvSpPr txBox="1"/>
          <p:nvPr/>
        </p:nvSpPr>
        <p:spPr>
          <a:xfrm>
            <a:off x="7569515" y="278628"/>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86" name="Textfeld 85"/>
          <p:cNvSpPr txBox="1"/>
          <p:nvPr/>
        </p:nvSpPr>
        <p:spPr>
          <a:xfrm>
            <a:off x="4808376" y="278628"/>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87" name="Textfeld 86"/>
          <p:cNvSpPr txBox="1"/>
          <p:nvPr/>
        </p:nvSpPr>
        <p:spPr>
          <a:xfrm>
            <a:off x="3198175" y="278628"/>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88" name="Textfeld 87"/>
          <p:cNvSpPr txBox="1"/>
          <p:nvPr/>
        </p:nvSpPr>
        <p:spPr>
          <a:xfrm>
            <a:off x="8969930" y="277828"/>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89" name="Textfeld 88"/>
          <p:cNvSpPr txBox="1"/>
          <p:nvPr/>
        </p:nvSpPr>
        <p:spPr>
          <a:xfrm>
            <a:off x="6208790" y="278628"/>
            <a:ext cx="127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sp>
        <p:nvSpPr>
          <p:cNvPr id="90" name="Textfeld 89"/>
          <p:cNvSpPr txBox="1"/>
          <p:nvPr/>
        </p:nvSpPr>
        <p:spPr>
          <a:xfrm>
            <a:off x="3923901" y="278628"/>
            <a:ext cx="79375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smtClean="0">
                <a:solidFill>
                  <a:srgbClr val="4B0082"/>
                </a:solidFill>
                <a:latin typeface="Oswald Light"/>
                <a:ea typeface="Roboto Light" pitchFamily="2" charset="0"/>
              </a:rPr>
              <a:t>Vision</a:t>
            </a:r>
            <a:endParaRPr lang="de-DE" sz="1500" b="1" dirty="0">
              <a:solidFill>
                <a:srgbClr val="4B0082"/>
              </a:solidFill>
              <a:latin typeface="Oswald Light"/>
              <a:ea typeface="Roboto Light" pitchFamily="2" charset="0"/>
            </a:endParaRPr>
          </a:p>
        </p:txBody>
      </p:sp>
      <p:sp>
        <p:nvSpPr>
          <p:cNvPr id="93" name="Abgerundetes Rechteck 92"/>
          <p:cNvSpPr/>
          <p:nvPr/>
        </p:nvSpPr>
        <p:spPr>
          <a:xfrm>
            <a:off x="1146734" y="4112827"/>
            <a:ext cx="1802809"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r>
              <a:rPr kumimoji="0" lang="de-DE" sz="1000" b="1" i="0" u="none" strike="noStrike" cap="none" spc="0" normalizeH="0" dirty="0" smtClean="0">
                <a:ln>
                  <a:noFill/>
                </a:ln>
                <a:effectLst/>
                <a:uFillTx/>
                <a:latin typeface="Oswald Light"/>
                <a:sym typeface="Oswald Light"/>
              </a:rPr>
              <a:t/>
            </a:r>
            <a:br>
              <a:rPr kumimoji="0" lang="de-DE" sz="1000" b="1" i="0" u="none" strike="noStrike" cap="none" spc="0" normalizeH="0" dirty="0" smtClean="0">
                <a:ln>
                  <a:noFill/>
                </a:ln>
                <a:effectLst/>
                <a:uFillTx/>
                <a:latin typeface="Oswald Light"/>
                <a:sym typeface="Oswald Light"/>
              </a:rPr>
            </a:br>
            <a:endParaRPr kumimoji="0" lang="de-DE" sz="1000" b="0" i="0" u="none" strike="noStrike" cap="none" spc="0" normalizeH="0" baseline="0" dirty="0">
              <a:ln>
                <a:noFill/>
              </a:ln>
              <a:effectLst/>
              <a:uFillTx/>
              <a:latin typeface="Oswald Light"/>
              <a:sym typeface="Oswald Light"/>
            </a:endParaRPr>
          </a:p>
        </p:txBody>
      </p:sp>
      <p:sp>
        <p:nvSpPr>
          <p:cNvPr id="94" name="Textfeld 93"/>
          <p:cNvSpPr txBox="1"/>
          <p:nvPr/>
        </p:nvSpPr>
        <p:spPr>
          <a:xfrm>
            <a:off x="1151880" y="4129329"/>
            <a:ext cx="1830320" cy="415498"/>
          </a:xfrm>
          <a:prstGeom prst="rect">
            <a:avLst/>
          </a:prstGeom>
          <a:noFill/>
        </p:spPr>
        <p:txBody>
          <a:bodyPr wrap="square" rtlCol="0">
            <a:spAutoFit/>
          </a:bodyPr>
          <a:lstStyle/>
          <a:p>
            <a:pPr defTabSz="457200" latinLnBrk="1" hangingPunct="0"/>
            <a:r>
              <a:rPr lang="de-DE" sz="1050" b="1" dirty="0" smtClean="0">
                <a:latin typeface="Oswald Light"/>
                <a:sym typeface="Oswald Light"/>
              </a:rPr>
              <a:t>Begegnungsraum</a:t>
            </a:r>
            <a:r>
              <a:rPr lang="de-DE" sz="1050" dirty="0" smtClean="0">
                <a:latin typeface="Oswald Light"/>
                <a:sym typeface="Oswald Light"/>
              </a:rPr>
              <a:t/>
            </a:r>
            <a:br>
              <a:rPr lang="de-DE" sz="1050" dirty="0" smtClean="0">
                <a:latin typeface="Oswald Light"/>
                <a:sym typeface="Oswald Light"/>
              </a:rPr>
            </a:br>
            <a:r>
              <a:rPr lang="de-DE" sz="1050" dirty="0" smtClean="0">
                <a:latin typeface="Oswald Light"/>
                <a:sym typeface="Oswald Light"/>
              </a:rPr>
              <a:t>Innovation </a:t>
            </a:r>
            <a:r>
              <a:rPr lang="de-DE" sz="1050" dirty="0" smtClean="0">
                <a:latin typeface="Oswald Light"/>
                <a:sym typeface="Oswald Light"/>
              </a:rPr>
              <a:t>&amp; </a:t>
            </a:r>
            <a:r>
              <a:rPr lang="de-DE" sz="1050" dirty="0" err="1" smtClean="0">
                <a:latin typeface="Oswald Light"/>
                <a:sym typeface="Oswald Light"/>
              </a:rPr>
              <a:t>Collaboration</a:t>
            </a:r>
            <a:r>
              <a:rPr lang="de-DE" sz="1050" dirty="0" smtClean="0">
                <a:latin typeface="Oswald Light"/>
                <a:sym typeface="Oswald Light"/>
              </a:rPr>
              <a:t> </a:t>
            </a:r>
            <a:endParaRPr lang="de-DE" sz="1050" dirty="0">
              <a:latin typeface="Oswald Light"/>
              <a:sym typeface="Oswald Light"/>
            </a:endParaRPr>
          </a:p>
        </p:txBody>
      </p:sp>
      <p:cxnSp>
        <p:nvCxnSpPr>
          <p:cNvPr id="95" name="Gerade Verbindung 94"/>
          <p:cNvCxnSpPr/>
          <p:nvPr/>
        </p:nvCxnSpPr>
        <p:spPr>
          <a:xfrm>
            <a:off x="4501474" y="1514675"/>
            <a:ext cx="107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96" name="Textfeld 95"/>
          <p:cNvSpPr txBox="1"/>
          <p:nvPr/>
        </p:nvSpPr>
        <p:spPr>
          <a:xfrm>
            <a:off x="3867255" y="1044327"/>
            <a:ext cx="2340000" cy="369332"/>
          </a:xfrm>
          <a:prstGeom prst="rect">
            <a:avLst/>
          </a:prstGeom>
          <a:noFill/>
        </p:spPr>
        <p:txBody>
          <a:bodyPr wrap="square" rtlCol="0">
            <a:spAutoFit/>
          </a:bodyPr>
          <a:lstStyle/>
          <a:p>
            <a:r>
              <a:rPr lang="de-DE" dirty="0" smtClean="0">
                <a:latin typeface="Oswald Light"/>
              </a:rPr>
              <a:t>ACHT DENKRÄUME</a:t>
            </a:r>
            <a:endParaRPr lang="de-DE" dirty="0">
              <a:latin typeface="Oswald Light"/>
            </a:endParaRPr>
          </a:p>
        </p:txBody>
      </p:sp>
    </p:spTree>
    <p:extLst>
      <p:ext uri="{BB962C8B-B14F-4D97-AF65-F5344CB8AC3E}">
        <p14:creationId xmlns:p14="http://schemas.microsoft.com/office/powerpoint/2010/main" val="116867683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118518" y="150063"/>
            <a:ext cx="1270141" cy="606232"/>
            <a:chOff x="107504" y="483518"/>
            <a:chExt cx="1152128" cy="412386"/>
          </a:xfrm>
        </p:grpSpPr>
        <p:pic>
          <p:nvPicPr>
            <p:cNvPr id="35" name="Grafik 34"/>
            <p:cNvPicPr>
              <a:picLocks noChangeAspect="1"/>
            </p:cNvPicPr>
            <p:nvPr/>
          </p:nvPicPr>
          <p:blipFill rotWithShape="1">
            <a:blip r:embed="rId3">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53" name="Textfeld 52"/>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a:solidFill>
                    <a:schemeClr val="bg1">
                      <a:lumMod val="50000"/>
                    </a:schemeClr>
                  </a:solidFill>
                  <a:latin typeface="Oswald Light"/>
                  <a:ea typeface="Roboto Light"/>
                  <a:cs typeface="Roboto Light"/>
                  <a:sym typeface="Roboto Light"/>
                </a:rPr>
                <a:t>TRANSFORMIERT.</a:t>
              </a:r>
            </a:p>
          </p:txBody>
        </p:sp>
      </p:grpSp>
      <p:grpSp>
        <p:nvGrpSpPr>
          <p:cNvPr id="23" name="Gruppieren 22"/>
          <p:cNvGrpSpPr/>
          <p:nvPr/>
        </p:nvGrpSpPr>
        <p:grpSpPr>
          <a:xfrm>
            <a:off x="220791" y="3567648"/>
            <a:ext cx="3037474" cy="901989"/>
            <a:chOff x="423195" y="5191975"/>
            <a:chExt cx="2755252" cy="901989"/>
          </a:xfrm>
        </p:grpSpPr>
        <p:sp>
          <p:nvSpPr>
            <p:cNvPr id="105" name="Rechteck 104"/>
            <p:cNvSpPr/>
            <p:nvPr/>
          </p:nvSpPr>
          <p:spPr>
            <a:xfrm>
              <a:off x="1458940" y="5191975"/>
              <a:ext cx="1661687"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06" name="Textfeld 105"/>
            <p:cNvSpPr txBox="1"/>
            <p:nvPr/>
          </p:nvSpPr>
          <p:spPr>
            <a:xfrm>
              <a:off x="1450447" y="5191975"/>
              <a:ext cx="1728000" cy="2005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Technologie &amp; Innovation</a:t>
              </a:r>
              <a:endParaRPr lang="de-DE" sz="1000" b="1" dirty="0">
                <a:solidFill>
                  <a:srgbClr val="000000"/>
                </a:solidFill>
                <a:latin typeface="Oswald Light"/>
                <a:ea typeface="Roboto Light" pitchFamily="2" charset="0"/>
                <a:cs typeface="Roboto Light"/>
                <a:sym typeface="Roboto Light"/>
              </a:endParaRPr>
            </a:p>
          </p:txBody>
        </p:sp>
        <p:sp>
          <p:nvSpPr>
            <p:cNvPr id="108" name="Rechteck 107"/>
            <p:cNvSpPr/>
            <p:nvPr/>
          </p:nvSpPr>
          <p:spPr>
            <a:xfrm>
              <a:off x="423195" y="5193964"/>
              <a:ext cx="2700000"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8" name="Textfeld 7"/>
            <p:cNvSpPr txBox="1"/>
            <p:nvPr/>
          </p:nvSpPr>
          <p:spPr>
            <a:xfrm>
              <a:off x="1471239" y="5492464"/>
              <a:ext cx="1651956" cy="553998"/>
            </a:xfrm>
            <a:prstGeom prst="rect">
              <a:avLst/>
            </a:prstGeom>
            <a:noFill/>
          </p:spPr>
          <p:txBody>
            <a:bodyPr wrap="square" rtlCol="0">
              <a:spAutoFit/>
            </a:bodyPr>
            <a:lstStyle/>
            <a:p>
              <a:r>
                <a:rPr lang="de-DE" sz="1000" dirty="0" smtClean="0">
                  <a:latin typeface="Oswald Light"/>
                </a:rPr>
                <a:t>Technologien </a:t>
              </a:r>
              <a:r>
                <a:rPr lang="de-DE" sz="1000" dirty="0">
                  <a:latin typeface="Oswald Light"/>
                </a:rPr>
                <a:t>und Innovationen wertschöpfend </a:t>
              </a:r>
              <a:r>
                <a:rPr lang="de-DE" sz="1000" dirty="0" smtClean="0">
                  <a:latin typeface="Oswald Light"/>
                </a:rPr>
                <a:t>gestalten</a:t>
              </a:r>
              <a:endParaRPr lang="de-DE" sz="1000" dirty="0">
                <a:latin typeface="Oswald Light"/>
              </a:endParaRPr>
            </a:p>
          </p:txBody>
        </p:sp>
      </p:grpSp>
      <p:sp>
        <p:nvSpPr>
          <p:cNvPr id="130" name="Rechteck 129"/>
          <p:cNvSpPr/>
          <p:nvPr/>
        </p:nvSpPr>
        <p:spPr>
          <a:xfrm>
            <a:off x="1360445" y="4719775"/>
            <a:ext cx="1831895"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31" name="Textfeld 130"/>
          <p:cNvSpPr txBox="1"/>
          <p:nvPr/>
        </p:nvSpPr>
        <p:spPr>
          <a:xfrm>
            <a:off x="1376043" y="4719776"/>
            <a:ext cx="1734354" cy="19853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Kapital</a:t>
            </a:r>
            <a:endParaRPr lang="de-DE" sz="1000" b="1" dirty="0">
              <a:solidFill>
                <a:srgbClr val="000000"/>
              </a:solidFill>
              <a:latin typeface="Oswald Light"/>
              <a:ea typeface="Roboto Light" pitchFamily="2" charset="0"/>
              <a:cs typeface="Roboto Light"/>
              <a:sym typeface="Roboto Light"/>
            </a:endParaRPr>
          </a:p>
        </p:txBody>
      </p:sp>
      <p:sp>
        <p:nvSpPr>
          <p:cNvPr id="132" name="Rechteck 131"/>
          <p:cNvSpPr/>
          <p:nvPr/>
        </p:nvSpPr>
        <p:spPr>
          <a:xfrm>
            <a:off x="215776" y="4719775"/>
            <a:ext cx="2976563"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41" name="Textfeld 140"/>
          <p:cNvSpPr txBox="1"/>
          <p:nvPr/>
        </p:nvSpPr>
        <p:spPr>
          <a:xfrm>
            <a:off x="1376186" y="5030554"/>
            <a:ext cx="1821167" cy="553998"/>
          </a:xfrm>
          <a:prstGeom prst="rect">
            <a:avLst/>
          </a:prstGeom>
          <a:noFill/>
        </p:spPr>
        <p:txBody>
          <a:bodyPr wrap="square" rtlCol="0">
            <a:spAutoFit/>
          </a:bodyPr>
          <a:lstStyle/>
          <a:p>
            <a:r>
              <a:rPr lang="de-DE" sz="1000" dirty="0">
                <a:latin typeface="Oswald Light"/>
              </a:rPr>
              <a:t>Die Rolle des Geldes neu </a:t>
            </a:r>
            <a:r>
              <a:rPr lang="de-DE" sz="1000" dirty="0" smtClean="0">
                <a:latin typeface="Oswald Light"/>
              </a:rPr>
              <a:t>definieren</a:t>
            </a:r>
          </a:p>
          <a:p>
            <a:r>
              <a:rPr lang="de-DE" sz="1000" dirty="0" err="1" smtClean="0">
                <a:latin typeface="Oswald Light"/>
              </a:rPr>
              <a:t>xxxxxx</a:t>
            </a:r>
            <a:endParaRPr lang="de-DE" sz="1000" dirty="0">
              <a:latin typeface="Oswald Light"/>
            </a:endParaRPr>
          </a:p>
        </p:txBody>
      </p:sp>
      <p:grpSp>
        <p:nvGrpSpPr>
          <p:cNvPr id="25" name="Gruppieren 24"/>
          <p:cNvGrpSpPr/>
          <p:nvPr/>
        </p:nvGrpSpPr>
        <p:grpSpPr>
          <a:xfrm>
            <a:off x="3391130" y="2487527"/>
            <a:ext cx="3069776" cy="900000"/>
            <a:chOff x="3375522" y="3996655"/>
            <a:chExt cx="2784553" cy="900000"/>
          </a:xfrm>
        </p:grpSpPr>
        <p:sp>
          <p:nvSpPr>
            <p:cNvPr id="109" name="Rechteck 108"/>
            <p:cNvSpPr/>
            <p:nvPr/>
          </p:nvSpPr>
          <p:spPr>
            <a:xfrm>
              <a:off x="4411267" y="3996655"/>
              <a:ext cx="1663200"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10" name="Rechteck 109"/>
            <p:cNvSpPr/>
            <p:nvPr/>
          </p:nvSpPr>
          <p:spPr>
            <a:xfrm>
              <a:off x="3375522" y="3996655"/>
              <a:ext cx="2698945"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11" name="Textfeld 110"/>
            <p:cNvSpPr txBox="1"/>
            <p:nvPr/>
          </p:nvSpPr>
          <p:spPr>
            <a:xfrm>
              <a:off x="4383634" y="3997552"/>
              <a:ext cx="1776441" cy="2041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Steuerung &amp; Koordination</a:t>
              </a:r>
              <a:endParaRPr lang="de-DE" sz="1000" b="1" dirty="0">
                <a:solidFill>
                  <a:srgbClr val="000000"/>
                </a:solidFill>
                <a:latin typeface="Oswald Light"/>
                <a:ea typeface="Roboto Light" pitchFamily="2" charset="0"/>
                <a:cs typeface="Roboto Light"/>
                <a:sym typeface="Roboto Light"/>
              </a:endParaRPr>
            </a:p>
          </p:txBody>
        </p:sp>
        <p:sp>
          <p:nvSpPr>
            <p:cNvPr id="142" name="Textfeld 141"/>
            <p:cNvSpPr txBox="1"/>
            <p:nvPr/>
          </p:nvSpPr>
          <p:spPr>
            <a:xfrm>
              <a:off x="4388610" y="4273238"/>
              <a:ext cx="1651956" cy="553998"/>
            </a:xfrm>
            <a:prstGeom prst="rect">
              <a:avLst/>
            </a:prstGeom>
            <a:noFill/>
          </p:spPr>
          <p:txBody>
            <a:bodyPr wrap="square" rtlCol="0">
              <a:spAutoFit/>
            </a:bodyPr>
            <a:lstStyle/>
            <a:p>
              <a:r>
                <a:rPr lang="de-DE" sz="1000" dirty="0">
                  <a:latin typeface="Oswald Light"/>
                </a:rPr>
                <a:t>Rahmenbedingungen schaffen </a:t>
              </a:r>
              <a:endParaRPr lang="de-DE" sz="1000" dirty="0" smtClean="0">
                <a:latin typeface="Oswald Light"/>
              </a:endParaRPr>
            </a:p>
            <a:p>
              <a:r>
                <a:rPr lang="de-DE" sz="1000" dirty="0" err="1" smtClean="0">
                  <a:latin typeface="Oswald Light"/>
                </a:rPr>
                <a:t>xxxx</a:t>
              </a:r>
              <a:endParaRPr lang="de-DE" sz="1000" dirty="0">
                <a:latin typeface="Oswald Light"/>
              </a:endParaRPr>
            </a:p>
          </p:txBody>
        </p:sp>
      </p:grpSp>
      <p:sp>
        <p:nvSpPr>
          <p:cNvPr id="76" name="Rechteck 75"/>
          <p:cNvSpPr/>
          <p:nvPr/>
        </p:nvSpPr>
        <p:spPr>
          <a:xfrm>
            <a:off x="1365458" y="2487527"/>
            <a:ext cx="1831893"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77" name="Textfeld 76"/>
          <p:cNvSpPr txBox="1"/>
          <p:nvPr/>
        </p:nvSpPr>
        <p:spPr>
          <a:xfrm>
            <a:off x="1376186" y="2487528"/>
            <a:ext cx="1905000" cy="2272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a:solidFill>
                  <a:srgbClr val="000000"/>
                </a:solidFill>
                <a:latin typeface="Oswald Light"/>
                <a:ea typeface="Roboto Light" pitchFamily="2" charset="0"/>
                <a:cs typeface="Roboto Light"/>
                <a:sym typeface="Roboto Light"/>
              </a:rPr>
              <a:t>Führung </a:t>
            </a:r>
            <a:r>
              <a:rPr lang="de-DE" sz="1000" b="1" dirty="0" smtClean="0">
                <a:solidFill>
                  <a:srgbClr val="000000"/>
                </a:solidFill>
                <a:latin typeface="Oswald Light"/>
                <a:ea typeface="Roboto Light" pitchFamily="2" charset="0"/>
                <a:cs typeface="Roboto Light"/>
                <a:sym typeface="Roboto Light"/>
              </a:rPr>
              <a:t>&amp; Organisation</a:t>
            </a:r>
            <a:endParaRPr lang="de-DE" sz="1000" b="1" dirty="0">
              <a:solidFill>
                <a:srgbClr val="000000"/>
              </a:solidFill>
              <a:latin typeface="Oswald Light"/>
              <a:ea typeface="Roboto Light" pitchFamily="2" charset="0"/>
              <a:cs typeface="Roboto Light"/>
              <a:sym typeface="Roboto Light"/>
            </a:endParaRPr>
          </a:p>
        </p:txBody>
      </p:sp>
      <p:sp>
        <p:nvSpPr>
          <p:cNvPr id="104" name="Rechteck 103"/>
          <p:cNvSpPr/>
          <p:nvPr/>
        </p:nvSpPr>
        <p:spPr>
          <a:xfrm>
            <a:off x="220788" y="2487527"/>
            <a:ext cx="2976563"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0" name="Rechteck 9"/>
          <p:cNvSpPr/>
          <p:nvPr/>
        </p:nvSpPr>
        <p:spPr>
          <a:xfrm>
            <a:off x="1389876" y="2791739"/>
            <a:ext cx="1807478" cy="553998"/>
          </a:xfrm>
          <a:prstGeom prst="rect">
            <a:avLst/>
          </a:prstGeom>
          <a:noFill/>
        </p:spPr>
        <p:txBody>
          <a:bodyPr wrap="square" rtlCol="0">
            <a:spAutoFit/>
          </a:bodyPr>
          <a:lstStyle/>
          <a:p>
            <a:r>
              <a:rPr lang="de-DE" sz="1000" dirty="0" smtClean="0">
                <a:latin typeface="Oswald Light"/>
              </a:rPr>
              <a:t>Unternehmen innovativ führen </a:t>
            </a:r>
            <a:r>
              <a:rPr lang="de-DE" sz="1000" dirty="0" err="1" smtClean="0">
                <a:latin typeface="Oswald Light"/>
              </a:rPr>
              <a:t>xxxxx</a:t>
            </a:r>
            <a:endParaRPr lang="de-DE" sz="1000" dirty="0" smtClean="0">
              <a:latin typeface="Oswald Light"/>
            </a:endParaRPr>
          </a:p>
          <a:p>
            <a:r>
              <a:rPr lang="de-DE" sz="1000" dirty="0" err="1" smtClean="0">
                <a:latin typeface="Oswald Light"/>
              </a:rPr>
              <a:t>xxxxx</a:t>
            </a:r>
            <a:endParaRPr lang="de-DE" sz="1000" dirty="0">
              <a:latin typeface="Oswald Light"/>
            </a:endParaRPr>
          </a:p>
        </p:txBody>
      </p:sp>
      <p:grpSp>
        <p:nvGrpSpPr>
          <p:cNvPr id="26" name="Gruppieren 25"/>
          <p:cNvGrpSpPr/>
          <p:nvPr/>
        </p:nvGrpSpPr>
        <p:grpSpPr>
          <a:xfrm>
            <a:off x="3402510" y="3567647"/>
            <a:ext cx="2976564" cy="900000"/>
            <a:chOff x="3375522" y="5193964"/>
            <a:chExt cx="2700001" cy="900000"/>
          </a:xfrm>
        </p:grpSpPr>
        <p:sp>
          <p:nvSpPr>
            <p:cNvPr id="122" name="Rechteck 121"/>
            <p:cNvSpPr/>
            <p:nvPr/>
          </p:nvSpPr>
          <p:spPr>
            <a:xfrm>
              <a:off x="4411267" y="5193964"/>
              <a:ext cx="1661687"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23" name="Textfeld 122"/>
            <p:cNvSpPr txBox="1"/>
            <p:nvPr/>
          </p:nvSpPr>
          <p:spPr>
            <a:xfrm>
              <a:off x="4427984" y="5193965"/>
              <a:ext cx="1573209" cy="19853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Arbeit</a:t>
              </a:r>
              <a:endParaRPr lang="de-DE" sz="1000" b="1" dirty="0">
                <a:solidFill>
                  <a:srgbClr val="000000"/>
                </a:solidFill>
                <a:latin typeface="Oswald Light"/>
                <a:ea typeface="Roboto Light" pitchFamily="2" charset="0"/>
                <a:cs typeface="Roboto Light"/>
                <a:sym typeface="Roboto Light"/>
              </a:endParaRPr>
            </a:p>
          </p:txBody>
        </p:sp>
        <p:sp>
          <p:nvSpPr>
            <p:cNvPr id="124" name="Rechteck 123"/>
            <p:cNvSpPr/>
            <p:nvPr/>
          </p:nvSpPr>
          <p:spPr>
            <a:xfrm>
              <a:off x="3375522" y="5193964"/>
              <a:ext cx="2700000"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1" name="Rechteck 10"/>
            <p:cNvSpPr/>
            <p:nvPr/>
          </p:nvSpPr>
          <p:spPr>
            <a:xfrm>
              <a:off x="4411266" y="5492464"/>
              <a:ext cx="1664257" cy="553998"/>
            </a:xfrm>
            <a:prstGeom prst="rect">
              <a:avLst/>
            </a:prstGeom>
            <a:noFill/>
          </p:spPr>
          <p:txBody>
            <a:bodyPr wrap="square" rtlCol="0">
              <a:spAutoFit/>
            </a:bodyPr>
            <a:lstStyle/>
            <a:p>
              <a:r>
                <a:rPr lang="de-DE" sz="1000" dirty="0">
                  <a:latin typeface="Oswald Light"/>
                </a:rPr>
                <a:t>Intelligent Gerechtigkeit </a:t>
              </a:r>
              <a:r>
                <a:rPr lang="de-DE" sz="1000" dirty="0" smtClean="0">
                  <a:latin typeface="Oswald Light"/>
                </a:rPr>
                <a:t>schaffen</a:t>
              </a:r>
            </a:p>
            <a:p>
              <a:r>
                <a:rPr lang="de-DE" sz="1000" dirty="0" err="1" smtClean="0">
                  <a:latin typeface="Oswald Light"/>
                </a:rPr>
                <a:t>xxxx</a:t>
              </a:r>
              <a:endParaRPr lang="de-DE" sz="1000" dirty="0">
                <a:latin typeface="Oswald Light"/>
              </a:endParaRPr>
            </a:p>
          </p:txBody>
        </p:sp>
      </p:grpSp>
      <p:grpSp>
        <p:nvGrpSpPr>
          <p:cNvPr id="27" name="Gruppieren 26"/>
          <p:cNvGrpSpPr/>
          <p:nvPr/>
        </p:nvGrpSpPr>
        <p:grpSpPr>
          <a:xfrm>
            <a:off x="3402509" y="4719775"/>
            <a:ext cx="2976565" cy="900000"/>
            <a:chOff x="3375521" y="6405336"/>
            <a:chExt cx="2700002" cy="900000"/>
          </a:xfrm>
        </p:grpSpPr>
        <p:sp>
          <p:nvSpPr>
            <p:cNvPr id="134" name="Rechteck 133"/>
            <p:cNvSpPr/>
            <p:nvPr/>
          </p:nvSpPr>
          <p:spPr>
            <a:xfrm>
              <a:off x="4411266" y="6405336"/>
              <a:ext cx="1661687"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35" name="Textfeld 134"/>
            <p:cNvSpPr txBox="1"/>
            <p:nvPr/>
          </p:nvSpPr>
          <p:spPr>
            <a:xfrm>
              <a:off x="4427983" y="6405337"/>
              <a:ext cx="1573209" cy="19853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Eigentum</a:t>
              </a:r>
              <a:endParaRPr lang="de-DE" sz="1000" b="1" dirty="0">
                <a:solidFill>
                  <a:srgbClr val="000000"/>
                </a:solidFill>
                <a:latin typeface="Oswald Light"/>
                <a:ea typeface="Roboto Light" pitchFamily="2" charset="0"/>
                <a:cs typeface="Roboto Light"/>
                <a:sym typeface="Roboto Light"/>
              </a:endParaRPr>
            </a:p>
          </p:txBody>
        </p:sp>
        <p:sp>
          <p:nvSpPr>
            <p:cNvPr id="136" name="Rechteck 135"/>
            <p:cNvSpPr/>
            <p:nvPr/>
          </p:nvSpPr>
          <p:spPr>
            <a:xfrm>
              <a:off x="3375521" y="6405336"/>
              <a:ext cx="2700000"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2" name="Rechteck 11"/>
            <p:cNvSpPr/>
            <p:nvPr/>
          </p:nvSpPr>
          <p:spPr>
            <a:xfrm>
              <a:off x="4411266" y="6631379"/>
              <a:ext cx="1664257" cy="553998"/>
            </a:xfrm>
            <a:prstGeom prst="rect">
              <a:avLst/>
            </a:prstGeom>
            <a:noFill/>
          </p:spPr>
          <p:txBody>
            <a:bodyPr wrap="square" rtlCol="0">
              <a:spAutoFit/>
            </a:bodyPr>
            <a:lstStyle/>
            <a:p>
              <a:r>
                <a:rPr lang="de-DE" sz="1000" dirty="0">
                  <a:latin typeface="Oswald Light"/>
                </a:rPr>
                <a:t>Gemeinsam Ressourcen </a:t>
              </a:r>
              <a:r>
                <a:rPr lang="de-DE" sz="1000" dirty="0" smtClean="0">
                  <a:latin typeface="Oswald Light"/>
                </a:rPr>
                <a:t>nutzen</a:t>
              </a:r>
            </a:p>
            <a:p>
              <a:r>
                <a:rPr lang="de-DE" sz="1000" dirty="0" smtClean="0">
                  <a:latin typeface="Oswald Light"/>
                </a:rPr>
                <a:t>xxx</a:t>
              </a:r>
              <a:endParaRPr lang="de-DE" sz="1000" dirty="0">
                <a:latin typeface="Oswald Light"/>
              </a:endParaRPr>
            </a:p>
          </p:txBody>
        </p:sp>
      </p:grpSp>
      <p:grpSp>
        <p:nvGrpSpPr>
          <p:cNvPr id="20" name="Gruppieren 19"/>
          <p:cNvGrpSpPr/>
          <p:nvPr/>
        </p:nvGrpSpPr>
        <p:grpSpPr>
          <a:xfrm>
            <a:off x="6542033" y="3551495"/>
            <a:ext cx="3001012" cy="916153"/>
            <a:chOff x="6341922" y="5193964"/>
            <a:chExt cx="2722178" cy="916153"/>
          </a:xfrm>
        </p:grpSpPr>
        <p:sp>
          <p:nvSpPr>
            <p:cNvPr id="126" name="Rechteck 125"/>
            <p:cNvSpPr/>
            <p:nvPr/>
          </p:nvSpPr>
          <p:spPr>
            <a:xfrm>
              <a:off x="7380235" y="5193964"/>
              <a:ext cx="1661687"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27" name="Textfeld 126"/>
            <p:cNvSpPr txBox="1"/>
            <p:nvPr/>
          </p:nvSpPr>
          <p:spPr>
            <a:xfrm>
              <a:off x="7394384" y="5221918"/>
              <a:ext cx="1604753" cy="1705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Konsum &amp; Bewusstsein</a:t>
              </a:r>
              <a:endParaRPr lang="de-DE" sz="1000" b="1" dirty="0">
                <a:solidFill>
                  <a:srgbClr val="000000"/>
                </a:solidFill>
                <a:latin typeface="Oswald Light"/>
                <a:ea typeface="Roboto Light" pitchFamily="2" charset="0"/>
                <a:cs typeface="Roboto Light"/>
                <a:sym typeface="Roboto Light"/>
              </a:endParaRPr>
            </a:p>
          </p:txBody>
        </p:sp>
        <p:sp>
          <p:nvSpPr>
            <p:cNvPr id="128" name="Rechteck 127"/>
            <p:cNvSpPr/>
            <p:nvPr/>
          </p:nvSpPr>
          <p:spPr>
            <a:xfrm>
              <a:off x="6341922" y="5193964"/>
              <a:ext cx="2700000"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43" name="Textfeld 142"/>
            <p:cNvSpPr txBox="1"/>
            <p:nvPr/>
          </p:nvSpPr>
          <p:spPr>
            <a:xfrm>
              <a:off x="7412144" y="5479175"/>
              <a:ext cx="1651956" cy="630942"/>
            </a:xfrm>
            <a:prstGeom prst="rect">
              <a:avLst/>
            </a:prstGeom>
            <a:noFill/>
          </p:spPr>
          <p:txBody>
            <a:bodyPr wrap="square" rtlCol="0">
              <a:spAutoFit/>
            </a:bodyPr>
            <a:lstStyle/>
            <a:p>
              <a:pPr lvl="0" defTabSz="914400">
                <a:lnSpc>
                  <a:spcPts val="2100"/>
                </a:lnSpc>
                <a:spcBef>
                  <a:spcPts val="1600"/>
                </a:spcBef>
              </a:pPr>
              <a:r>
                <a:rPr lang="de-DE" sz="1000" dirty="0">
                  <a:latin typeface="Oswald Light"/>
                  <a:sym typeface="Roboto Light"/>
                </a:rPr>
                <a:t>Bewusst </a:t>
              </a:r>
              <a:r>
                <a:rPr lang="de-DE" sz="1000" dirty="0" smtClean="0">
                  <a:latin typeface="Oswald Light"/>
                  <a:sym typeface="Roboto Light"/>
                </a:rPr>
                <a:t>konsumieren</a:t>
              </a:r>
            </a:p>
            <a:p>
              <a:pPr lvl="0" defTabSz="914400">
                <a:lnSpc>
                  <a:spcPts val="2100"/>
                </a:lnSpc>
              </a:pPr>
              <a:r>
                <a:rPr lang="de-DE" sz="1000" dirty="0" smtClean="0">
                  <a:latin typeface="Oswald Light"/>
                  <a:sym typeface="Roboto Light"/>
                </a:rPr>
                <a:t>xxx</a:t>
              </a:r>
              <a:endParaRPr lang="de-DE" sz="1000" dirty="0">
                <a:latin typeface="Oswald Light"/>
                <a:sym typeface="Roboto Light"/>
              </a:endParaRPr>
            </a:p>
          </p:txBody>
        </p:sp>
      </p:grpSp>
      <p:grpSp>
        <p:nvGrpSpPr>
          <p:cNvPr id="21" name="Gruppieren 20"/>
          <p:cNvGrpSpPr/>
          <p:nvPr/>
        </p:nvGrpSpPr>
        <p:grpSpPr>
          <a:xfrm>
            <a:off x="6562617" y="2487527"/>
            <a:ext cx="2980428" cy="900000"/>
            <a:chOff x="6300192" y="3996655"/>
            <a:chExt cx="2703506" cy="900000"/>
          </a:xfrm>
        </p:grpSpPr>
        <p:sp>
          <p:nvSpPr>
            <p:cNvPr id="113" name="Rechteck 112"/>
            <p:cNvSpPr/>
            <p:nvPr/>
          </p:nvSpPr>
          <p:spPr>
            <a:xfrm>
              <a:off x="7335937" y="3996655"/>
              <a:ext cx="1663200" cy="90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14" name="Rechteck 113"/>
            <p:cNvSpPr/>
            <p:nvPr/>
          </p:nvSpPr>
          <p:spPr>
            <a:xfrm>
              <a:off x="6300192" y="3996655"/>
              <a:ext cx="2698945" cy="90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15" name="Textfeld 114"/>
            <p:cNvSpPr txBox="1"/>
            <p:nvPr/>
          </p:nvSpPr>
          <p:spPr>
            <a:xfrm>
              <a:off x="7335937" y="4000230"/>
              <a:ext cx="1663200" cy="2272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Ökologie &amp; Mensch</a:t>
              </a:r>
              <a:endParaRPr lang="de-DE" sz="1000" b="1" dirty="0">
                <a:solidFill>
                  <a:srgbClr val="000000"/>
                </a:solidFill>
                <a:latin typeface="Oswald Light"/>
                <a:ea typeface="Roboto Light" pitchFamily="2" charset="0"/>
                <a:cs typeface="Roboto Light"/>
                <a:sym typeface="Roboto Light"/>
              </a:endParaRPr>
            </a:p>
          </p:txBody>
        </p:sp>
        <p:sp>
          <p:nvSpPr>
            <p:cNvPr id="144" name="Textfeld 143"/>
            <p:cNvSpPr txBox="1"/>
            <p:nvPr/>
          </p:nvSpPr>
          <p:spPr>
            <a:xfrm>
              <a:off x="7351742" y="4239293"/>
              <a:ext cx="1651956" cy="553998"/>
            </a:xfrm>
            <a:prstGeom prst="rect">
              <a:avLst/>
            </a:prstGeom>
            <a:noFill/>
          </p:spPr>
          <p:txBody>
            <a:bodyPr wrap="square" rtlCol="0">
              <a:spAutoFit/>
            </a:bodyPr>
            <a:lstStyle/>
            <a:p>
              <a:pPr defTabSz="914400">
                <a:spcBef>
                  <a:spcPts val="1600"/>
                </a:spcBef>
              </a:pPr>
              <a:r>
                <a:rPr lang="de-DE" sz="1000" dirty="0">
                  <a:latin typeface="Oswald Light"/>
                </a:rPr>
                <a:t>Gemeinsames Miteinander </a:t>
              </a:r>
              <a:r>
                <a:rPr lang="de-DE" sz="1000" dirty="0" smtClean="0">
                  <a:latin typeface="Oswald Light"/>
                </a:rPr>
                <a:t>gestalten</a:t>
              </a:r>
              <a:endParaRPr lang="de-DE" sz="1000" dirty="0">
                <a:latin typeface="Oswald Light"/>
              </a:endParaRPr>
            </a:p>
            <a:p>
              <a:pPr defTabSz="914400"/>
              <a:r>
                <a:rPr lang="de-DE" sz="1000" dirty="0" smtClean="0">
                  <a:latin typeface="Oswald Light"/>
                </a:rPr>
                <a:t>xxx</a:t>
              </a:r>
            </a:p>
          </p:txBody>
        </p:sp>
      </p:grpSp>
      <p:grpSp>
        <p:nvGrpSpPr>
          <p:cNvPr id="19" name="Gruppieren 18"/>
          <p:cNvGrpSpPr/>
          <p:nvPr/>
        </p:nvGrpSpPr>
        <p:grpSpPr>
          <a:xfrm>
            <a:off x="6566482" y="4719775"/>
            <a:ext cx="2976563" cy="900000"/>
            <a:chOff x="6311132" y="6387974"/>
            <a:chExt cx="2700000" cy="900000"/>
          </a:xfrm>
        </p:grpSpPr>
        <p:sp>
          <p:nvSpPr>
            <p:cNvPr id="138" name="Rechteck 137"/>
            <p:cNvSpPr/>
            <p:nvPr/>
          </p:nvSpPr>
          <p:spPr>
            <a:xfrm>
              <a:off x="7349445" y="6387974"/>
              <a:ext cx="1661687" cy="900000"/>
            </a:xfrm>
            <a:prstGeom prst="rect">
              <a:avLst/>
            </a:prstGeom>
            <a:solidFill>
              <a:schemeClr val="accent3">
                <a:lumMod val="40000"/>
                <a:lumOff val="6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39" name="Rechteck 138"/>
            <p:cNvSpPr/>
            <p:nvPr/>
          </p:nvSpPr>
          <p:spPr>
            <a:xfrm>
              <a:off x="6311132" y="6387974"/>
              <a:ext cx="2700000" cy="900000"/>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sp>
          <p:nvSpPr>
            <p:cNvPr id="140" name="Textfeld 139"/>
            <p:cNvSpPr txBox="1"/>
            <p:nvPr/>
          </p:nvSpPr>
          <p:spPr>
            <a:xfrm>
              <a:off x="7362987" y="6434507"/>
              <a:ext cx="1573209" cy="19853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latinLnBrk="1" hangingPunct="0"/>
              <a:r>
                <a:rPr lang="de-DE" sz="1000" b="1" dirty="0" smtClean="0">
                  <a:solidFill>
                    <a:srgbClr val="000000"/>
                  </a:solidFill>
                  <a:latin typeface="Oswald Light"/>
                  <a:ea typeface="Roboto Light" pitchFamily="2" charset="0"/>
                  <a:cs typeface="Roboto Light"/>
                  <a:sym typeface="Roboto Light"/>
                </a:rPr>
                <a:t>Selber Aktiv werden</a:t>
              </a:r>
              <a:endParaRPr lang="de-DE" sz="1000" b="1" dirty="0">
                <a:solidFill>
                  <a:srgbClr val="000000"/>
                </a:solidFill>
                <a:latin typeface="Oswald Light"/>
                <a:ea typeface="Roboto Light" pitchFamily="2" charset="0"/>
                <a:cs typeface="Roboto Light"/>
                <a:sym typeface="Roboto Light"/>
              </a:endParaRPr>
            </a:p>
          </p:txBody>
        </p:sp>
        <p:sp>
          <p:nvSpPr>
            <p:cNvPr id="145" name="Rechteck 144"/>
            <p:cNvSpPr/>
            <p:nvPr/>
          </p:nvSpPr>
          <p:spPr>
            <a:xfrm>
              <a:off x="7345591" y="6655281"/>
              <a:ext cx="1664257" cy="246221"/>
            </a:xfrm>
            <a:prstGeom prst="rect">
              <a:avLst/>
            </a:prstGeom>
            <a:noFill/>
          </p:spPr>
          <p:txBody>
            <a:bodyPr wrap="square" rtlCol="0">
              <a:spAutoFit/>
            </a:bodyPr>
            <a:lstStyle/>
            <a:p>
              <a:r>
                <a:rPr lang="de-DE" sz="1000" dirty="0" err="1" smtClean="0">
                  <a:latin typeface="Oswald Light"/>
                </a:rPr>
                <a:t>xxxx</a:t>
              </a:r>
              <a:endParaRPr lang="de-DE" sz="1000" dirty="0">
                <a:latin typeface="Oswald Light"/>
              </a:endParaRPr>
            </a:p>
          </p:txBody>
        </p:sp>
      </p:grpSp>
      <p:sp>
        <p:nvSpPr>
          <p:cNvPr id="14" name="Rechteck 13"/>
          <p:cNvSpPr/>
          <p:nvPr/>
        </p:nvSpPr>
        <p:spPr>
          <a:xfrm>
            <a:off x="199410" y="1620392"/>
            <a:ext cx="7732279" cy="1015663"/>
          </a:xfrm>
          <a:prstGeom prst="rect">
            <a:avLst/>
          </a:prstGeom>
        </p:spPr>
        <p:txBody>
          <a:bodyPr wrap="square">
            <a:spAutoFit/>
          </a:bodyPr>
          <a:lstStyle/>
          <a:p>
            <a:pPr lvl="0"/>
            <a:r>
              <a:rPr lang="de-DE" sz="1200" dirty="0">
                <a:latin typeface="Oswald Light"/>
                <a:sym typeface="Avenir Roman"/>
              </a:rPr>
              <a:t>Bei unseren Überlegungen orientieren wir uns an </a:t>
            </a:r>
            <a:r>
              <a:rPr lang="de-DE" sz="1200" dirty="0">
                <a:solidFill>
                  <a:srgbClr val="4B0082"/>
                </a:solidFill>
                <a:latin typeface="Oswald Light"/>
                <a:sym typeface="Avenir Roman"/>
              </a:rPr>
              <a:t>acht zentralen </a:t>
            </a:r>
            <a:r>
              <a:rPr lang="de-DE" sz="1200" dirty="0" smtClean="0">
                <a:solidFill>
                  <a:srgbClr val="4B0082"/>
                </a:solidFill>
                <a:latin typeface="Oswald Light"/>
                <a:sym typeface="Avenir Roman"/>
              </a:rPr>
              <a:t>Denkräumen</a:t>
            </a:r>
            <a:r>
              <a:rPr lang="de-DE" sz="1200" dirty="0" smtClean="0">
                <a:latin typeface="Oswald Light"/>
                <a:sym typeface="Avenir Roman"/>
              </a:rPr>
              <a:t>, die </a:t>
            </a:r>
            <a:r>
              <a:rPr lang="de-DE" sz="1200" dirty="0">
                <a:latin typeface="Oswald Light"/>
                <a:sym typeface="Avenir Roman"/>
              </a:rPr>
              <a:t>es zu transformieren gilt, um eine digitalisierte Wirtschaft zu entwickeln, die den Menschen dient. Zu jedem Transformationsfeld eröffnen wir einen </a:t>
            </a:r>
            <a:r>
              <a:rPr lang="de-DE" sz="1200" dirty="0" err="1">
                <a:latin typeface="Oswald Light"/>
                <a:sym typeface="Avenir Roman"/>
              </a:rPr>
              <a:t>Denkraum</a:t>
            </a:r>
            <a:r>
              <a:rPr lang="de-DE" sz="1200" dirty="0">
                <a:latin typeface="Oswald Light"/>
                <a:sym typeface="Avenir Roman"/>
              </a:rPr>
              <a:t>, um die </a:t>
            </a:r>
            <a:r>
              <a:rPr lang="de-DE" sz="1200" dirty="0" smtClean="0">
                <a:latin typeface="Oswald Light"/>
                <a:sym typeface="Avenir Roman"/>
              </a:rPr>
              <a:t>verschiedenen Zielgruppen </a:t>
            </a:r>
            <a:r>
              <a:rPr lang="de-DE" sz="1200" dirty="0">
                <a:latin typeface="Oswald Light"/>
                <a:sym typeface="Avenir Roman"/>
              </a:rPr>
              <a:t>und deren interdependente Einflussmöglichkeiten in Beziehung zu bringen</a:t>
            </a:r>
            <a:endParaRPr lang="de-DE" sz="1200" dirty="0">
              <a:latin typeface="Oswald Light"/>
              <a:sym typeface="Roboto Light"/>
            </a:endParaRPr>
          </a:p>
          <a:p>
            <a:endParaRPr lang="de-DE" sz="1200" dirty="0"/>
          </a:p>
        </p:txBody>
      </p:sp>
      <p:cxnSp>
        <p:nvCxnSpPr>
          <p:cNvPr id="29" name="Gerade Verbindung 28"/>
          <p:cNvCxnSpPr/>
          <p:nvPr/>
        </p:nvCxnSpPr>
        <p:spPr>
          <a:xfrm>
            <a:off x="3402510" y="4467647"/>
            <a:ext cx="2976563" cy="0"/>
          </a:xfrm>
          <a:prstGeom prst="line">
            <a:avLst/>
          </a:prstGeom>
          <a:ln w="28575">
            <a:solidFill>
              <a:srgbClr val="4B0082"/>
            </a:solidFill>
          </a:ln>
        </p:spPr>
        <p:style>
          <a:lnRef idx="1">
            <a:schemeClr val="accent1"/>
          </a:lnRef>
          <a:fillRef idx="0">
            <a:schemeClr val="accent1"/>
          </a:fillRef>
          <a:effectRef idx="0">
            <a:schemeClr val="accent1"/>
          </a:effectRef>
          <a:fontRef idx="minor">
            <a:schemeClr val="tx1"/>
          </a:fontRef>
        </p:style>
      </p:cxnSp>
      <p:sp>
        <p:nvSpPr>
          <p:cNvPr id="85" name="Textfeld 84"/>
          <p:cNvSpPr txBox="1"/>
          <p:nvPr/>
        </p:nvSpPr>
        <p:spPr>
          <a:xfrm>
            <a:off x="7569515" y="278628"/>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86" name="Textfeld 85"/>
          <p:cNvSpPr txBox="1"/>
          <p:nvPr/>
        </p:nvSpPr>
        <p:spPr>
          <a:xfrm>
            <a:off x="4808376" y="278628"/>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87" name="Textfeld 86"/>
          <p:cNvSpPr txBox="1"/>
          <p:nvPr/>
        </p:nvSpPr>
        <p:spPr>
          <a:xfrm>
            <a:off x="3198175" y="278628"/>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88" name="Textfeld 87"/>
          <p:cNvSpPr txBox="1"/>
          <p:nvPr/>
        </p:nvSpPr>
        <p:spPr>
          <a:xfrm>
            <a:off x="8969930" y="277828"/>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89" name="Textfeld 88"/>
          <p:cNvSpPr txBox="1"/>
          <p:nvPr/>
        </p:nvSpPr>
        <p:spPr>
          <a:xfrm>
            <a:off x="6208790" y="278628"/>
            <a:ext cx="127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sp>
        <p:nvSpPr>
          <p:cNvPr id="90" name="Textfeld 89"/>
          <p:cNvSpPr txBox="1"/>
          <p:nvPr/>
        </p:nvSpPr>
        <p:spPr>
          <a:xfrm>
            <a:off x="3923901" y="278628"/>
            <a:ext cx="79375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smtClean="0">
                <a:solidFill>
                  <a:srgbClr val="4B0082"/>
                </a:solidFill>
                <a:latin typeface="Oswald Light"/>
                <a:ea typeface="Roboto Light" pitchFamily="2" charset="0"/>
              </a:rPr>
              <a:t>Vision</a:t>
            </a:r>
            <a:endParaRPr lang="de-DE" sz="1500" b="1" dirty="0">
              <a:solidFill>
                <a:srgbClr val="4B0082"/>
              </a:solidFill>
              <a:latin typeface="Oswald Light"/>
              <a:ea typeface="Roboto Light" pitchFamily="2" charset="0"/>
            </a:endParaRPr>
          </a:p>
        </p:txBody>
      </p:sp>
      <p:pic>
        <p:nvPicPr>
          <p:cNvPr id="8196" name="Picture 4" descr="https://upload.wikimedia.org/wikipedia/commons/thumb/9/9d/Community_Noun_project_2280.svg/2000px-Community_Noun_project_2280.svg.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4787" y="3657368"/>
            <a:ext cx="754522" cy="70609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upload.wikimedia.org/wikipedia/commons/thumb/7/74/Cogs_font_awesome.svg/1024px-Cogs_font_awesome.svg.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98347" y="2556760"/>
            <a:ext cx="727403" cy="72740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upload.wikimedia.org/wikipedia/commons/thumb/6/60/Simple_Globe.svg/600px-Simple_Globe.svg.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13364" y="2600290"/>
            <a:ext cx="640342" cy="640342"/>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s://cdn.pixabay.com/photo/2014/05/21/13/25/shopping-cart-349544_960_720.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1831" y="3710693"/>
            <a:ext cx="708724" cy="59944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s://upload.wikimedia.org/wikipedia/commons/thumb/5/51/Simpleicons_Interface_lightbulb-1.svg/2000px-Simpleicons_Interface_lightbulb-1.svg.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763" y="3665539"/>
            <a:ext cx="689749" cy="689749"/>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https://cdn.pixabay.com/photo/2015/12/10/16/58/parts-1086737_960_720.png"/>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744" y="2584918"/>
            <a:ext cx="617786" cy="671086"/>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Geld, Beutel, Sack, Bankraub, Cartoon"/>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744" y="4808887"/>
            <a:ext cx="617787" cy="726809"/>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Säulen, Roman, Griechisch, Historischen, Icon"/>
          <p:cNvPicPr>
            <a:picLocks noChangeAspect="1" noChangeArrowheads="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4021" t="3933" r="3828" b="4187"/>
          <a:stretch/>
        </p:blipFill>
        <p:spPr bwMode="auto">
          <a:xfrm>
            <a:off x="3535231" y="4826854"/>
            <a:ext cx="853634" cy="690874"/>
          </a:xfrm>
          <a:prstGeom prst="rect">
            <a:avLst/>
          </a:prstGeom>
          <a:noFill/>
          <a:extLst>
            <a:ext uri="{909E8E84-426E-40DD-AFC4-6F175D3DCCD1}">
              <a14:hiddenFill xmlns:a14="http://schemas.microsoft.com/office/drawing/2010/main">
                <a:solidFill>
                  <a:srgbClr val="FFFFFF"/>
                </a:solidFill>
              </a14:hiddenFill>
            </a:ext>
          </a:extLst>
        </p:spPr>
      </p:pic>
      <p:pic>
        <p:nvPicPr>
          <p:cNvPr id="8214" name="Picture 22" descr="https://upload.wikimedia.org/wikipedia/commons/thumb/5/5e/Smiley_icon.svg/2000px-Smiley_icon.svg.png"/>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771568" y="4810324"/>
            <a:ext cx="723934" cy="723934"/>
          </a:xfrm>
          <a:prstGeom prst="rect">
            <a:avLst/>
          </a:prstGeom>
          <a:noFill/>
          <a:extLst>
            <a:ext uri="{909E8E84-426E-40DD-AFC4-6F175D3DCCD1}">
              <a14:hiddenFill xmlns:a14="http://schemas.microsoft.com/office/drawing/2010/main">
                <a:solidFill>
                  <a:srgbClr val="FFFFFF"/>
                </a:solidFill>
              </a14:hiddenFill>
            </a:ext>
          </a:extLst>
        </p:spPr>
      </p:pic>
      <p:cxnSp>
        <p:nvCxnSpPr>
          <p:cNvPr id="103" name="Gerade Verbindung 102"/>
          <p:cNvCxnSpPr/>
          <p:nvPr/>
        </p:nvCxnSpPr>
        <p:spPr>
          <a:xfrm>
            <a:off x="4501474" y="1514675"/>
            <a:ext cx="107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107" name="Textfeld 106"/>
          <p:cNvSpPr txBox="1"/>
          <p:nvPr/>
        </p:nvSpPr>
        <p:spPr>
          <a:xfrm>
            <a:off x="3867255" y="1044327"/>
            <a:ext cx="2340000" cy="369332"/>
          </a:xfrm>
          <a:prstGeom prst="rect">
            <a:avLst/>
          </a:prstGeom>
          <a:noFill/>
        </p:spPr>
        <p:txBody>
          <a:bodyPr wrap="square" rtlCol="0">
            <a:spAutoFit/>
          </a:bodyPr>
          <a:lstStyle/>
          <a:p>
            <a:r>
              <a:rPr lang="de-DE" dirty="0" smtClean="0">
                <a:latin typeface="Oswald Light"/>
              </a:rPr>
              <a:t>ACHT DENKRÄUME</a:t>
            </a:r>
            <a:endParaRPr lang="de-DE" dirty="0">
              <a:latin typeface="Oswald Light"/>
            </a:endParaRPr>
          </a:p>
        </p:txBody>
      </p:sp>
    </p:spTree>
    <p:extLst>
      <p:ext uri="{BB962C8B-B14F-4D97-AF65-F5344CB8AC3E}">
        <p14:creationId xmlns:p14="http://schemas.microsoft.com/office/powerpoint/2010/main" val="415989489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230309" y="2525368"/>
            <a:ext cx="9380011" cy="4321045"/>
            <a:chOff x="278793" y="2411917"/>
            <a:chExt cx="9380011" cy="4321045"/>
          </a:xfrm>
        </p:grpSpPr>
        <p:sp>
          <p:nvSpPr>
            <p:cNvPr id="66" name="Rechteck 65"/>
            <p:cNvSpPr/>
            <p:nvPr/>
          </p:nvSpPr>
          <p:spPr>
            <a:xfrm rot="5400000">
              <a:off x="2823366" y="-102476"/>
              <a:ext cx="4290865" cy="93800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Textfeld 66"/>
            <p:cNvSpPr txBox="1"/>
            <p:nvPr/>
          </p:nvSpPr>
          <p:spPr>
            <a:xfrm>
              <a:off x="437665" y="2734627"/>
              <a:ext cx="6539219" cy="253916"/>
            </a:xfrm>
            <a:prstGeom prst="rect">
              <a:avLst/>
            </a:prstGeom>
            <a:noFill/>
          </p:spPr>
          <p:txBody>
            <a:bodyPr wrap="square" rtlCol="0">
              <a:spAutoFit/>
            </a:bodyPr>
            <a:lstStyle>
              <a:defPPr>
                <a:defRPr lang="de-DE"/>
              </a:defPPr>
              <a:lvl1pPr>
                <a:lnSpc>
                  <a:spcPct val="100000"/>
                </a:lnSpc>
                <a:spcBef>
                  <a:spcPts val="0"/>
                </a:spcBef>
                <a:defRPr sz="1050">
                  <a:latin typeface="Oswald Light"/>
                  <a:ea typeface="Roboto Light" pitchFamily="2" charset="0"/>
                </a:defRPr>
              </a:lvl1pPr>
            </a:lstStyle>
            <a:p>
              <a:r>
                <a:rPr lang="de-DE" dirty="0"/>
                <a:t>Wie ist das sinkende Lohnniveau abzufedern?</a:t>
              </a:r>
              <a:endParaRPr lang="de-DE" dirty="0"/>
            </a:p>
          </p:txBody>
        </p:sp>
        <p:sp>
          <p:nvSpPr>
            <p:cNvPr id="68" name="Textfeld 67"/>
            <p:cNvSpPr txBox="1"/>
            <p:nvPr/>
          </p:nvSpPr>
          <p:spPr>
            <a:xfrm>
              <a:off x="437665" y="2965699"/>
              <a:ext cx="5443219" cy="253916"/>
            </a:xfrm>
            <a:prstGeom prst="rect">
              <a:avLst/>
            </a:prstGeom>
            <a:noFill/>
          </p:spPr>
          <p:txBody>
            <a:bodyPr wrap="square" rtlCol="0">
              <a:spAutoFit/>
            </a:bodyPr>
            <a:lstStyle>
              <a:lvl1pPr algn="l" rtl="0">
                <a:lnSpc>
                  <a:spcPct val="100000"/>
                </a:lnSpc>
                <a:spcBef>
                  <a:spcPts val="0"/>
                </a:spcBef>
                <a:defRPr sz="1050" kern="1200">
                  <a:solidFill>
                    <a:srgbClr val="7F7F7F"/>
                  </a:solidFill>
                  <a:latin typeface="+mn-lt"/>
                  <a:ea typeface="Roboto Light" pitchFamily="2" charset="0"/>
                  <a:cs typeface="+mn-cs"/>
                </a:defRPr>
              </a:lvl1pPr>
            </a:lstStyle>
            <a:p>
              <a:r>
                <a:rPr lang="de-DE" dirty="0">
                  <a:solidFill>
                    <a:schemeClr val="tx1"/>
                  </a:solidFill>
                  <a:latin typeface="Oswald Light"/>
                </a:rPr>
                <a:t>Gesteigerter Produktionsoutput bei </a:t>
              </a:r>
              <a:r>
                <a:rPr lang="de-DE" dirty="0" smtClean="0">
                  <a:solidFill>
                    <a:schemeClr val="tx1"/>
                  </a:solidFill>
                  <a:latin typeface="Oswald Light"/>
                </a:rPr>
                <a:t>gleichzeitiger </a:t>
              </a:r>
              <a:r>
                <a:rPr lang="de-DE" dirty="0">
                  <a:solidFill>
                    <a:schemeClr val="tx1"/>
                  </a:solidFill>
                  <a:latin typeface="Oswald Light"/>
                </a:rPr>
                <a:t>Reduktion individueller Arbeitszeit</a:t>
              </a:r>
              <a:endParaRPr lang="de-DE" dirty="0">
                <a:solidFill>
                  <a:schemeClr val="tx1"/>
                </a:solidFill>
                <a:latin typeface="Oswald Light"/>
              </a:endParaRPr>
            </a:p>
          </p:txBody>
        </p:sp>
        <p:sp>
          <p:nvSpPr>
            <p:cNvPr id="69" name="Textfeld 68"/>
            <p:cNvSpPr txBox="1"/>
            <p:nvPr/>
          </p:nvSpPr>
          <p:spPr>
            <a:xfrm>
              <a:off x="4328906" y="2734627"/>
              <a:ext cx="5029767" cy="253916"/>
            </a:xfrm>
            <a:prstGeom prst="rect">
              <a:avLst/>
            </a:prstGeom>
            <a:noFill/>
          </p:spPr>
          <p:txBody>
            <a:bodyPr wrap="square" rtlCol="0">
              <a:spAutoFit/>
            </a:bodyPr>
            <a:lstStyle>
              <a:lvl1pPr algn="l" rtl="0">
                <a:lnSpc>
                  <a:spcPct val="100000"/>
                </a:lnSpc>
                <a:spcBef>
                  <a:spcPts val="0"/>
                </a:spcBef>
                <a:defRPr sz="1050" kern="1200">
                  <a:solidFill>
                    <a:srgbClr val="7F7F7F"/>
                  </a:solidFill>
                  <a:latin typeface="+mn-lt"/>
                  <a:ea typeface="Roboto Light" pitchFamily="2" charset="0"/>
                  <a:cs typeface="+mn-cs"/>
                </a:defRPr>
              </a:lvl1pPr>
            </a:lstStyle>
            <a:p>
              <a:r>
                <a:rPr lang="de-DE" dirty="0">
                  <a:solidFill>
                    <a:schemeClr val="tx1"/>
                  </a:solidFill>
                  <a:latin typeface="Oswald Light"/>
                </a:rPr>
                <a:t>Wie können Produktionsgewinne gerecht verteilt werden?</a:t>
              </a:r>
              <a:endParaRPr lang="de-DE" dirty="0">
                <a:solidFill>
                  <a:schemeClr val="tx1"/>
                </a:solidFill>
                <a:latin typeface="Oswald Light"/>
              </a:endParaRPr>
            </a:p>
          </p:txBody>
        </p:sp>
        <p:sp>
          <p:nvSpPr>
            <p:cNvPr id="71" name="Textfeld 70"/>
            <p:cNvSpPr txBox="1"/>
            <p:nvPr/>
          </p:nvSpPr>
          <p:spPr>
            <a:xfrm>
              <a:off x="437665" y="3196771"/>
              <a:ext cx="7554974" cy="253916"/>
            </a:xfrm>
            <a:prstGeom prst="rect">
              <a:avLst/>
            </a:prstGeom>
            <a:noFill/>
          </p:spPr>
          <p:txBody>
            <a:bodyPr wrap="square" rtlCol="0">
              <a:spAutoFit/>
            </a:bodyPr>
            <a:lstStyle/>
            <a:p>
              <a:r>
                <a:rPr lang="de-DE" sz="1050" dirty="0">
                  <a:latin typeface="Oswald Light"/>
                </a:rPr>
                <a:t>Wie gelingt gemeinsames </a:t>
              </a:r>
              <a:r>
                <a:rPr lang="de-DE" sz="1050" dirty="0" smtClean="0">
                  <a:latin typeface="Oswald Light"/>
                </a:rPr>
                <a:t>Wirtschaften </a:t>
              </a:r>
              <a:r>
                <a:rPr lang="de-DE" sz="1050" dirty="0">
                  <a:latin typeface="Oswald Light"/>
                </a:rPr>
                <a:t>im Dienste der Menschen?</a:t>
              </a:r>
              <a:endParaRPr lang="de-DE" sz="1050" dirty="0">
                <a:latin typeface="Oswald Light"/>
              </a:endParaRPr>
            </a:p>
          </p:txBody>
        </p:sp>
        <p:sp>
          <p:nvSpPr>
            <p:cNvPr id="72" name="Textfeld 71"/>
            <p:cNvSpPr txBox="1"/>
            <p:nvPr/>
          </p:nvSpPr>
          <p:spPr>
            <a:xfrm>
              <a:off x="437665" y="2411917"/>
              <a:ext cx="2771299" cy="307777"/>
            </a:xfrm>
            <a:prstGeom prst="rect">
              <a:avLst/>
            </a:prstGeom>
            <a:noFill/>
          </p:spPr>
          <p:txBody>
            <a:bodyPr wrap="square" rtlCol="0">
              <a:spAutoFit/>
            </a:bodyPr>
            <a:lstStyle/>
            <a:p>
              <a:r>
                <a:rPr lang="de-DE" sz="1400" b="1" dirty="0" smtClean="0">
                  <a:latin typeface="Oswald Light"/>
                </a:rPr>
                <a:t>Impulse Arbeit</a:t>
              </a:r>
              <a:endParaRPr lang="de-DE" sz="1400" b="1" dirty="0">
                <a:latin typeface="Oswald Light"/>
              </a:endParaRPr>
            </a:p>
          </p:txBody>
        </p:sp>
        <p:cxnSp>
          <p:nvCxnSpPr>
            <p:cNvPr id="73" name="Gerade Verbindung 72"/>
            <p:cNvCxnSpPr/>
            <p:nvPr/>
          </p:nvCxnSpPr>
          <p:spPr>
            <a:xfrm>
              <a:off x="437665" y="3499710"/>
              <a:ext cx="8741082"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437665" y="3571718"/>
              <a:ext cx="2771299" cy="307777"/>
            </a:xfrm>
            <a:prstGeom prst="rect">
              <a:avLst/>
            </a:prstGeom>
            <a:noFill/>
          </p:spPr>
          <p:txBody>
            <a:bodyPr wrap="square" rtlCol="0">
              <a:spAutoFit/>
            </a:bodyPr>
            <a:lstStyle/>
            <a:p>
              <a:r>
                <a:rPr lang="de-DE" sz="1400" b="1" dirty="0" smtClean="0">
                  <a:latin typeface="Oswald Light"/>
                </a:rPr>
                <a:t>Termine</a:t>
              </a:r>
              <a:endParaRPr lang="de-DE" sz="1400" b="1" dirty="0">
                <a:latin typeface="Oswald Light"/>
              </a:endParaRPr>
            </a:p>
          </p:txBody>
        </p:sp>
        <p:sp>
          <p:nvSpPr>
            <p:cNvPr id="81" name="Abgerundetes Rechteck 80"/>
            <p:cNvSpPr/>
            <p:nvPr/>
          </p:nvSpPr>
          <p:spPr>
            <a:xfrm>
              <a:off x="612446" y="4076794"/>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74" name="Rechteck 73"/>
            <p:cNvSpPr/>
            <p:nvPr/>
          </p:nvSpPr>
          <p:spPr>
            <a:xfrm>
              <a:off x="730384" y="4192867"/>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8</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78" name="Rechteck 77"/>
            <p:cNvSpPr/>
            <p:nvPr/>
          </p:nvSpPr>
          <p:spPr>
            <a:xfrm>
              <a:off x="678714" y="4321175"/>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sp>
          <p:nvSpPr>
            <p:cNvPr id="75" name="Auf der gleichen Seite des Rechtecks liegende Ecken abrunden 74"/>
            <p:cNvSpPr/>
            <p:nvPr/>
          </p:nvSpPr>
          <p:spPr>
            <a:xfrm>
              <a:off x="612446" y="4015878"/>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DEZ </a:t>
              </a:r>
              <a:endParaRPr lang="de-DE" sz="700" b="1" dirty="0">
                <a:latin typeface="Oswald Light"/>
                <a:ea typeface="Roboto Light" pitchFamily="2" charset="0"/>
              </a:endParaRPr>
            </a:p>
          </p:txBody>
        </p:sp>
        <p:sp>
          <p:nvSpPr>
            <p:cNvPr id="83" name="Textfeld 82"/>
            <p:cNvSpPr txBox="1"/>
            <p:nvPr/>
          </p:nvSpPr>
          <p:spPr>
            <a:xfrm>
              <a:off x="493418" y="4666213"/>
              <a:ext cx="2771299" cy="307777"/>
            </a:xfrm>
            <a:prstGeom prst="rect">
              <a:avLst/>
            </a:prstGeom>
            <a:noFill/>
          </p:spPr>
          <p:txBody>
            <a:bodyPr wrap="square" rtlCol="0">
              <a:spAutoFit/>
            </a:bodyPr>
            <a:lstStyle/>
            <a:p>
              <a:r>
                <a:rPr lang="de-DE" sz="1400" b="1" dirty="0" smtClean="0">
                  <a:latin typeface="Oswald Light"/>
                </a:rPr>
                <a:t>Blogeinträge</a:t>
              </a:r>
              <a:endParaRPr lang="de-DE" sz="1400" b="1" dirty="0">
                <a:latin typeface="Oswald Light"/>
              </a:endParaRPr>
            </a:p>
          </p:txBody>
        </p:sp>
        <p:sp>
          <p:nvSpPr>
            <p:cNvPr id="84" name="Textfeld 83"/>
            <p:cNvSpPr txBox="1"/>
            <p:nvPr/>
          </p:nvSpPr>
          <p:spPr>
            <a:xfrm>
              <a:off x="500669" y="5796855"/>
              <a:ext cx="2771299" cy="307777"/>
            </a:xfrm>
            <a:prstGeom prst="rect">
              <a:avLst/>
            </a:prstGeom>
            <a:noFill/>
          </p:spPr>
          <p:txBody>
            <a:bodyPr wrap="square" rtlCol="0">
              <a:spAutoFit/>
            </a:bodyPr>
            <a:lstStyle/>
            <a:p>
              <a:r>
                <a:rPr lang="de-DE" sz="1400" b="1" dirty="0" smtClean="0">
                  <a:latin typeface="Oswald Light"/>
                </a:rPr>
                <a:t>Downloads</a:t>
              </a:r>
              <a:endParaRPr lang="de-DE" sz="1400" b="1" dirty="0">
                <a:latin typeface="Oswald Light"/>
              </a:endParaRPr>
            </a:p>
          </p:txBody>
        </p:sp>
        <p:cxnSp>
          <p:nvCxnSpPr>
            <p:cNvPr id="91" name="Gerade Verbindung 90"/>
            <p:cNvCxnSpPr/>
            <p:nvPr/>
          </p:nvCxnSpPr>
          <p:spPr>
            <a:xfrm>
              <a:off x="490343" y="4579830"/>
              <a:ext cx="872643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a:off x="468158" y="5724847"/>
              <a:ext cx="872643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a:xfrm>
            <a:off x="118518" y="150063"/>
            <a:ext cx="1270141" cy="606232"/>
            <a:chOff x="107504" y="483518"/>
            <a:chExt cx="1152128" cy="412386"/>
          </a:xfrm>
        </p:grpSpPr>
        <p:pic>
          <p:nvPicPr>
            <p:cNvPr id="35" name="Grafik 34"/>
            <p:cNvPicPr>
              <a:picLocks noChangeAspect="1"/>
            </p:cNvPicPr>
            <p:nvPr/>
          </p:nvPicPr>
          <p:blipFill rotWithShape="1">
            <a:blip r:embed="rId3">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53" name="Textfeld 52"/>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a:solidFill>
                    <a:schemeClr val="bg1">
                      <a:lumMod val="50000"/>
                    </a:schemeClr>
                  </a:solidFill>
                  <a:latin typeface="Oswald Light"/>
                  <a:ea typeface="Roboto Light"/>
                  <a:cs typeface="Roboto Light"/>
                  <a:sym typeface="Roboto Light"/>
                </a:rPr>
                <a:t>TRANSFORMIERT.</a:t>
              </a:r>
            </a:p>
          </p:txBody>
        </p:sp>
      </p:grpSp>
      <p:sp>
        <p:nvSpPr>
          <p:cNvPr id="14" name="Rechteck 13"/>
          <p:cNvSpPr/>
          <p:nvPr/>
        </p:nvSpPr>
        <p:spPr>
          <a:xfrm>
            <a:off x="199410" y="1620392"/>
            <a:ext cx="9459394" cy="830997"/>
          </a:xfrm>
          <a:prstGeom prst="rect">
            <a:avLst/>
          </a:prstGeom>
        </p:spPr>
        <p:txBody>
          <a:bodyPr wrap="square">
            <a:spAutoFit/>
          </a:bodyPr>
          <a:lstStyle/>
          <a:p>
            <a:pPr lvl="0"/>
            <a:r>
              <a:rPr lang="de-DE" sz="1200" dirty="0">
                <a:latin typeface="Oswald Light"/>
                <a:sym typeface="Avenir Roman"/>
              </a:rPr>
              <a:t>Bei unseren Überlegungen orientieren wir uns an </a:t>
            </a:r>
            <a:r>
              <a:rPr lang="de-DE" sz="1200" dirty="0">
                <a:solidFill>
                  <a:srgbClr val="4B0082"/>
                </a:solidFill>
                <a:latin typeface="Oswald Light"/>
                <a:sym typeface="Avenir Roman"/>
              </a:rPr>
              <a:t>acht zentralen </a:t>
            </a:r>
            <a:r>
              <a:rPr lang="de-DE" sz="1200" dirty="0" smtClean="0">
                <a:solidFill>
                  <a:srgbClr val="4B0082"/>
                </a:solidFill>
                <a:latin typeface="Oswald Light"/>
                <a:sym typeface="Avenir Roman"/>
              </a:rPr>
              <a:t>Denkräumen</a:t>
            </a:r>
            <a:r>
              <a:rPr lang="de-DE" sz="1200" dirty="0" smtClean="0">
                <a:latin typeface="Oswald Light"/>
                <a:sym typeface="Avenir Roman"/>
              </a:rPr>
              <a:t>, die </a:t>
            </a:r>
            <a:r>
              <a:rPr lang="de-DE" sz="1200" dirty="0">
                <a:latin typeface="Oswald Light"/>
                <a:sym typeface="Avenir Roman"/>
              </a:rPr>
              <a:t>es zu transformieren gilt, um eine digitalisierte Wirtschaft zu entwickeln, die den Menschen dient. Zu jedem Transformationsfeld eröffnen wir einen </a:t>
            </a:r>
            <a:r>
              <a:rPr lang="de-DE" sz="1200" dirty="0" err="1">
                <a:latin typeface="Oswald Light"/>
                <a:sym typeface="Avenir Roman"/>
              </a:rPr>
              <a:t>Denkraum</a:t>
            </a:r>
            <a:r>
              <a:rPr lang="de-DE" sz="1200" dirty="0">
                <a:latin typeface="Oswald Light"/>
                <a:sym typeface="Avenir Roman"/>
              </a:rPr>
              <a:t>, um die </a:t>
            </a:r>
            <a:r>
              <a:rPr lang="de-DE" sz="1200" dirty="0" smtClean="0">
                <a:latin typeface="Oswald Light"/>
                <a:sym typeface="Avenir Roman"/>
              </a:rPr>
              <a:t>verschiedenen Zielgruppen </a:t>
            </a:r>
            <a:r>
              <a:rPr lang="de-DE" sz="1200" dirty="0">
                <a:latin typeface="Oswald Light"/>
                <a:sym typeface="Avenir Roman"/>
              </a:rPr>
              <a:t>und deren interdependente Einflussmöglichkeiten in Beziehung zu bringen</a:t>
            </a:r>
            <a:endParaRPr lang="de-DE" sz="1200" dirty="0">
              <a:latin typeface="Oswald Light"/>
              <a:sym typeface="Roboto Light"/>
            </a:endParaRPr>
          </a:p>
          <a:p>
            <a:endParaRPr lang="de-DE" sz="1200" dirty="0"/>
          </a:p>
        </p:txBody>
      </p:sp>
      <p:sp>
        <p:nvSpPr>
          <p:cNvPr id="85" name="Textfeld 84"/>
          <p:cNvSpPr txBox="1"/>
          <p:nvPr/>
        </p:nvSpPr>
        <p:spPr>
          <a:xfrm>
            <a:off x="7569515" y="278628"/>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86" name="Textfeld 85"/>
          <p:cNvSpPr txBox="1"/>
          <p:nvPr/>
        </p:nvSpPr>
        <p:spPr>
          <a:xfrm>
            <a:off x="4808376" y="278628"/>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87" name="Textfeld 86"/>
          <p:cNvSpPr txBox="1"/>
          <p:nvPr/>
        </p:nvSpPr>
        <p:spPr>
          <a:xfrm>
            <a:off x="3198175" y="278628"/>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88" name="Textfeld 87"/>
          <p:cNvSpPr txBox="1"/>
          <p:nvPr/>
        </p:nvSpPr>
        <p:spPr>
          <a:xfrm>
            <a:off x="8969930" y="277828"/>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89" name="Textfeld 88"/>
          <p:cNvSpPr txBox="1"/>
          <p:nvPr/>
        </p:nvSpPr>
        <p:spPr>
          <a:xfrm>
            <a:off x="6208790" y="278628"/>
            <a:ext cx="127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sp>
        <p:nvSpPr>
          <p:cNvPr id="90" name="Textfeld 89"/>
          <p:cNvSpPr txBox="1"/>
          <p:nvPr/>
        </p:nvSpPr>
        <p:spPr>
          <a:xfrm>
            <a:off x="3923901" y="278628"/>
            <a:ext cx="79375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smtClean="0">
                <a:solidFill>
                  <a:srgbClr val="4B0082"/>
                </a:solidFill>
                <a:latin typeface="Oswald Light"/>
                <a:ea typeface="Roboto Light" pitchFamily="2" charset="0"/>
              </a:rPr>
              <a:t>Vision</a:t>
            </a:r>
            <a:endParaRPr lang="de-DE" sz="1500" b="1" dirty="0">
              <a:solidFill>
                <a:srgbClr val="4B0082"/>
              </a:solidFill>
              <a:latin typeface="Oswald Light"/>
              <a:ea typeface="Roboto Light" pitchFamily="2" charset="0"/>
            </a:endParaRPr>
          </a:p>
        </p:txBody>
      </p:sp>
      <p:sp>
        <p:nvSpPr>
          <p:cNvPr id="93" name="Abgerundetes Rechteck 92"/>
          <p:cNvSpPr/>
          <p:nvPr/>
        </p:nvSpPr>
        <p:spPr>
          <a:xfrm>
            <a:off x="1146734" y="4112827"/>
            <a:ext cx="1802809"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r>
              <a:rPr kumimoji="0" lang="de-DE" sz="1000" b="1" i="0" u="none" strike="noStrike" cap="none" spc="0" normalizeH="0" dirty="0" smtClean="0">
                <a:ln>
                  <a:noFill/>
                </a:ln>
                <a:effectLst/>
                <a:uFillTx/>
                <a:latin typeface="Oswald Light"/>
                <a:sym typeface="Oswald Light"/>
              </a:rPr>
              <a:t/>
            </a:r>
            <a:br>
              <a:rPr kumimoji="0" lang="de-DE" sz="1000" b="1" i="0" u="none" strike="noStrike" cap="none" spc="0" normalizeH="0" dirty="0" smtClean="0">
                <a:ln>
                  <a:noFill/>
                </a:ln>
                <a:effectLst/>
                <a:uFillTx/>
                <a:latin typeface="Oswald Light"/>
                <a:sym typeface="Oswald Light"/>
              </a:rPr>
            </a:br>
            <a:endParaRPr kumimoji="0" lang="de-DE" sz="1000" b="0" i="0" u="none" strike="noStrike" cap="none" spc="0" normalizeH="0" baseline="0" dirty="0">
              <a:ln>
                <a:noFill/>
              </a:ln>
              <a:effectLst/>
              <a:uFillTx/>
              <a:latin typeface="Oswald Light"/>
              <a:sym typeface="Oswald Light"/>
            </a:endParaRPr>
          </a:p>
        </p:txBody>
      </p:sp>
      <p:sp>
        <p:nvSpPr>
          <p:cNvPr id="94" name="Textfeld 93"/>
          <p:cNvSpPr txBox="1"/>
          <p:nvPr/>
        </p:nvSpPr>
        <p:spPr>
          <a:xfrm>
            <a:off x="1151880" y="4129329"/>
            <a:ext cx="1830320" cy="415498"/>
          </a:xfrm>
          <a:prstGeom prst="rect">
            <a:avLst/>
          </a:prstGeom>
          <a:noFill/>
        </p:spPr>
        <p:txBody>
          <a:bodyPr wrap="square" rtlCol="0">
            <a:spAutoFit/>
          </a:bodyPr>
          <a:lstStyle/>
          <a:p>
            <a:pPr defTabSz="457200" latinLnBrk="1" hangingPunct="0"/>
            <a:r>
              <a:rPr lang="de-DE" sz="1050" b="1" dirty="0" err="1" smtClean="0">
                <a:latin typeface="Oswald Light"/>
                <a:sym typeface="Oswald Light"/>
              </a:rPr>
              <a:t>Xxx</a:t>
            </a:r>
            <a:endParaRPr lang="de-DE" sz="1050" b="1" dirty="0" smtClean="0">
              <a:latin typeface="Oswald Light"/>
              <a:sym typeface="Oswald Light"/>
            </a:endParaRPr>
          </a:p>
          <a:p>
            <a:pPr defTabSz="457200" latinLnBrk="1" hangingPunct="0"/>
            <a:r>
              <a:rPr lang="de-DE" sz="1050" dirty="0" smtClean="0">
                <a:latin typeface="Oswald Light"/>
                <a:sym typeface="Oswald Light"/>
              </a:rPr>
              <a:t>xx</a:t>
            </a:r>
            <a:endParaRPr lang="de-DE" sz="1050" b="1" dirty="0">
              <a:latin typeface="Oswald Light"/>
              <a:sym typeface="Oswald Light"/>
            </a:endParaRPr>
          </a:p>
        </p:txBody>
      </p:sp>
      <p:cxnSp>
        <p:nvCxnSpPr>
          <p:cNvPr id="34" name="Gerade Verbindung 33"/>
          <p:cNvCxnSpPr/>
          <p:nvPr/>
        </p:nvCxnSpPr>
        <p:spPr>
          <a:xfrm>
            <a:off x="4501474" y="1514675"/>
            <a:ext cx="107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3867255" y="1044327"/>
            <a:ext cx="2340000" cy="369332"/>
          </a:xfrm>
          <a:prstGeom prst="rect">
            <a:avLst/>
          </a:prstGeom>
          <a:noFill/>
        </p:spPr>
        <p:txBody>
          <a:bodyPr wrap="square" rtlCol="0">
            <a:spAutoFit/>
          </a:bodyPr>
          <a:lstStyle/>
          <a:p>
            <a:r>
              <a:rPr lang="de-DE" dirty="0" smtClean="0">
                <a:latin typeface="Oswald Light"/>
              </a:rPr>
              <a:t>ACHT DENKRÄUME</a:t>
            </a:r>
            <a:endParaRPr lang="de-DE" dirty="0">
              <a:latin typeface="Oswald Light"/>
            </a:endParaRPr>
          </a:p>
        </p:txBody>
      </p:sp>
    </p:spTree>
    <p:extLst>
      <p:ext uri="{BB962C8B-B14F-4D97-AF65-F5344CB8AC3E}">
        <p14:creationId xmlns:p14="http://schemas.microsoft.com/office/powerpoint/2010/main" val="125032387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Menüpunkt Mitmachen</a:t>
            </a:r>
            <a:endParaRPr lang="de-DE" dirty="0"/>
          </a:p>
        </p:txBody>
      </p:sp>
    </p:spTree>
    <p:extLst>
      <p:ext uri="{BB962C8B-B14F-4D97-AF65-F5344CB8AC3E}">
        <p14:creationId xmlns:p14="http://schemas.microsoft.com/office/powerpoint/2010/main" val="559708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 y="-15093"/>
            <a:ext cx="10075940" cy="386105"/>
          </a:xfrm>
          <a:prstGeom prst="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spcCol="0" rtlCol="0" anchor="ctr"/>
          <a:lstStyle/>
          <a:p>
            <a:pPr algn="ctr"/>
            <a:endParaRPr lang="de-DE"/>
          </a:p>
        </p:txBody>
      </p:sp>
      <p:grpSp>
        <p:nvGrpSpPr>
          <p:cNvPr id="7" name="Gruppieren 6"/>
          <p:cNvGrpSpPr/>
          <p:nvPr/>
        </p:nvGrpSpPr>
        <p:grpSpPr>
          <a:xfrm>
            <a:off x="118518" y="540271"/>
            <a:ext cx="1270141" cy="606232"/>
            <a:chOff x="107504" y="483518"/>
            <a:chExt cx="1152128" cy="412386"/>
          </a:xfrm>
        </p:grpSpPr>
        <p:pic>
          <p:nvPicPr>
            <p:cNvPr id="35" name="Grafik 34"/>
            <p:cNvPicPr>
              <a:picLocks noChangeAspect="1"/>
            </p:cNvPicPr>
            <p:nvPr/>
          </p:nvPicPr>
          <p:blipFill rotWithShape="1">
            <a:blip r:embed="rId3">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53" name="Textfeld 52"/>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a:solidFill>
                    <a:schemeClr val="bg1">
                      <a:lumMod val="50000"/>
                    </a:schemeClr>
                  </a:solidFill>
                  <a:latin typeface="Oswald Light"/>
                  <a:ea typeface="Roboto Light"/>
                  <a:cs typeface="Roboto Light"/>
                  <a:sym typeface="Roboto Light"/>
                </a:rPr>
                <a:t>TRANSFORMIERT.</a:t>
              </a:r>
            </a:p>
          </p:txBody>
        </p:sp>
      </p:grpSp>
      <p:pic>
        <p:nvPicPr>
          <p:cNvPr id="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0235"/>
            <a:ext cx="10074510" cy="343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45872" y="1704330"/>
            <a:ext cx="27119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solidFill>
                  <a:schemeClr val="bg1"/>
                </a:solidFill>
                <a:latin typeface="Oswald Light"/>
              </a:rPr>
              <a:t>HERZLICH WILLKOMMEN</a:t>
            </a:r>
            <a:endParaRPr lang="de-DE" sz="1200" dirty="0">
              <a:solidFill>
                <a:schemeClr val="bg1"/>
              </a:solidFill>
              <a:latin typeface="Oswald Light"/>
            </a:endParaRPr>
          </a:p>
        </p:txBody>
      </p:sp>
      <p:sp>
        <p:nvSpPr>
          <p:cNvPr id="3" name="Rechteck 2"/>
          <p:cNvSpPr/>
          <p:nvPr/>
        </p:nvSpPr>
        <p:spPr>
          <a:xfrm>
            <a:off x="545872" y="2005063"/>
            <a:ext cx="2711977" cy="780157"/>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latin typeface="Oswald Light"/>
              </a:rPr>
              <a:t>Acht Denkräume zur Aktivierung </a:t>
            </a:r>
            <a:r>
              <a:rPr lang="de-DE" sz="1200" dirty="0">
                <a:latin typeface="Oswald Light"/>
              </a:rPr>
              <a:t>der Gesellschaft für einen menschgerechten Weg der Digitalen </a:t>
            </a:r>
            <a:r>
              <a:rPr lang="de-DE" sz="1200" dirty="0" smtClean="0">
                <a:latin typeface="Oswald Light"/>
              </a:rPr>
              <a:t>Transformation</a:t>
            </a:r>
            <a:endParaRPr lang="de-DE" sz="1200" dirty="0">
              <a:latin typeface="Oswald Light"/>
            </a:endParaRPr>
          </a:p>
        </p:txBody>
      </p:sp>
      <p:cxnSp>
        <p:nvCxnSpPr>
          <p:cNvPr id="102" name="Gerade Verbindung 101"/>
          <p:cNvCxnSpPr/>
          <p:nvPr/>
        </p:nvCxnSpPr>
        <p:spPr>
          <a:xfrm>
            <a:off x="4501474" y="5181413"/>
            <a:ext cx="107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245255" y="4790484"/>
            <a:ext cx="1584000" cy="369332"/>
          </a:xfrm>
          <a:prstGeom prst="rect">
            <a:avLst/>
          </a:prstGeom>
          <a:noFill/>
        </p:spPr>
        <p:txBody>
          <a:bodyPr wrap="square" rtlCol="0">
            <a:spAutoFit/>
          </a:bodyPr>
          <a:lstStyle/>
          <a:p>
            <a:r>
              <a:rPr lang="de-DE" dirty="0" smtClean="0">
                <a:latin typeface="Oswald Light"/>
              </a:rPr>
              <a:t>MITMACHEN</a:t>
            </a:r>
            <a:endParaRPr lang="de-DE" dirty="0">
              <a:latin typeface="Oswald Light"/>
            </a:endParaRPr>
          </a:p>
        </p:txBody>
      </p:sp>
      <p:sp>
        <p:nvSpPr>
          <p:cNvPr id="8" name="Textfeld 7"/>
          <p:cNvSpPr txBox="1"/>
          <p:nvPr/>
        </p:nvSpPr>
        <p:spPr>
          <a:xfrm>
            <a:off x="5462828" y="5600012"/>
            <a:ext cx="1637672" cy="276999"/>
          </a:xfrm>
          <a:prstGeom prst="rect">
            <a:avLst/>
          </a:prstGeom>
          <a:noFill/>
        </p:spPr>
        <p:txBody>
          <a:bodyPr wrap="square" rtlCol="0">
            <a:spAutoFit/>
          </a:bodyPr>
          <a:lstStyle/>
          <a:p>
            <a:r>
              <a:rPr lang="de-DE" sz="1200" dirty="0" smtClean="0">
                <a:solidFill>
                  <a:srgbClr val="4B0082"/>
                </a:solidFill>
                <a:latin typeface="Oswald Light"/>
              </a:rPr>
              <a:t>Kontakt aufnehmen</a:t>
            </a:r>
            <a:endParaRPr lang="de-DE" sz="1200" dirty="0">
              <a:solidFill>
                <a:srgbClr val="4B0082"/>
              </a:solidFill>
              <a:latin typeface="Oswald Light"/>
            </a:endParaRPr>
          </a:p>
        </p:txBody>
      </p:sp>
      <p:sp>
        <p:nvSpPr>
          <p:cNvPr id="48" name="Textfeld 47"/>
          <p:cNvSpPr txBox="1"/>
          <p:nvPr/>
        </p:nvSpPr>
        <p:spPr>
          <a:xfrm>
            <a:off x="1134417" y="5600011"/>
            <a:ext cx="2454214" cy="461665"/>
          </a:xfrm>
          <a:prstGeom prst="rect">
            <a:avLst/>
          </a:prstGeom>
          <a:noFill/>
        </p:spPr>
        <p:txBody>
          <a:bodyPr wrap="square" rtlCol="0">
            <a:spAutoFit/>
          </a:bodyPr>
          <a:lstStyle/>
          <a:p>
            <a:r>
              <a:rPr lang="de-DE" sz="1200" dirty="0" smtClean="0">
                <a:solidFill>
                  <a:srgbClr val="4B0082"/>
                </a:solidFill>
                <a:latin typeface="Oswald Light"/>
              </a:rPr>
              <a:t>Blogeinträge schreiben</a:t>
            </a:r>
            <a:endParaRPr lang="de-DE" sz="1200" dirty="0">
              <a:solidFill>
                <a:srgbClr val="4B0082"/>
              </a:solidFill>
              <a:latin typeface="Oswald Light"/>
            </a:endParaRPr>
          </a:p>
          <a:p>
            <a:endParaRPr lang="de-DE" sz="1200" dirty="0">
              <a:solidFill>
                <a:srgbClr val="4B0082"/>
              </a:solidFill>
              <a:latin typeface="Oswald Light"/>
            </a:endParaRPr>
          </a:p>
        </p:txBody>
      </p:sp>
      <p:sp>
        <p:nvSpPr>
          <p:cNvPr id="54" name="Textfeld 53"/>
          <p:cNvSpPr txBox="1"/>
          <p:nvPr/>
        </p:nvSpPr>
        <p:spPr>
          <a:xfrm>
            <a:off x="5462830" y="5888513"/>
            <a:ext cx="2097762" cy="1169551"/>
          </a:xfrm>
          <a:prstGeom prst="rect">
            <a:avLst/>
          </a:prstGeom>
          <a:noFill/>
        </p:spPr>
        <p:txBody>
          <a:bodyPr wrap="square" rtlCol="0">
            <a:spAutoFit/>
          </a:bodyPr>
          <a:lstStyle/>
          <a:p>
            <a:r>
              <a:rPr lang="de-DE" sz="1000" dirty="0" smtClean="0">
                <a:latin typeface="Oswald Light"/>
              </a:rPr>
              <a:t>Beschäftigen Sie die Fragen der Denkräume auch? Dann kommen Sie auf uns zu! Wir sind überzeugt, dass allein die Vernetzung Kräfte bündelt und die Themen auf den richtigen Weg bringt. </a:t>
            </a:r>
          </a:p>
        </p:txBody>
      </p:sp>
      <p:sp>
        <p:nvSpPr>
          <p:cNvPr id="11" name="AutoShape 2" descr="Edit free icon"/>
          <p:cNvSpPr>
            <a:spLocks noChangeAspect="1" noChangeArrowheads="1"/>
          </p:cNvSpPr>
          <p:nvPr/>
        </p:nvSpPr>
        <p:spPr bwMode="auto">
          <a:xfrm>
            <a:off x="171511" y="-1020763"/>
            <a:ext cx="2352146"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Ellipse 11"/>
          <p:cNvSpPr/>
          <p:nvPr/>
        </p:nvSpPr>
        <p:spPr>
          <a:xfrm>
            <a:off x="71760" y="5600107"/>
            <a:ext cx="864000" cy="864000"/>
          </a:xfrm>
          <a:prstGeom prst="ellipse">
            <a:avLst/>
          </a:prstGeom>
          <a:noFill/>
          <a:ln w="635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p:cNvSpPr/>
          <p:nvPr/>
        </p:nvSpPr>
        <p:spPr>
          <a:xfrm>
            <a:off x="4401386" y="5580831"/>
            <a:ext cx="864000" cy="864000"/>
          </a:xfrm>
          <a:prstGeom prst="ellipse">
            <a:avLst/>
          </a:prstGeom>
          <a:noFill/>
          <a:ln w="635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1134416" y="5888513"/>
            <a:ext cx="3110839" cy="1015663"/>
          </a:xfrm>
          <a:prstGeom prst="rect">
            <a:avLst/>
          </a:prstGeom>
          <a:noFill/>
        </p:spPr>
        <p:txBody>
          <a:bodyPr wrap="square" rtlCol="0">
            <a:spAutoFit/>
          </a:bodyPr>
          <a:lstStyle/>
          <a:p>
            <a:r>
              <a:rPr lang="de-DE" sz="1000" dirty="0" smtClean="0">
                <a:latin typeface="Oswald Light"/>
              </a:rPr>
              <a:t>Sie haben spannende Impulse für den Blog? Dann schreiben sie mit! Wir sind überzeugt, dass ein </a:t>
            </a:r>
            <a:r>
              <a:rPr lang="de-DE" sz="1000" dirty="0" err="1" smtClean="0">
                <a:latin typeface="Oswald Light"/>
              </a:rPr>
              <a:t>kollaborativer</a:t>
            </a:r>
            <a:r>
              <a:rPr lang="de-DE" sz="1000" dirty="0" smtClean="0">
                <a:latin typeface="Oswald Light"/>
              </a:rPr>
              <a:t> Blog </a:t>
            </a:r>
            <a:r>
              <a:rPr lang="de-DE" sz="1000" dirty="0" smtClean="0">
                <a:latin typeface="Oswald Light"/>
              </a:rPr>
              <a:t>eine große </a:t>
            </a:r>
            <a:r>
              <a:rPr lang="de-DE" sz="1000" dirty="0" smtClean="0">
                <a:latin typeface="Oswald Light"/>
              </a:rPr>
              <a:t>Wirkung auf das  Bewusstsein der Gesellschaft </a:t>
            </a:r>
            <a:r>
              <a:rPr lang="de-DE" sz="1000" dirty="0" smtClean="0">
                <a:latin typeface="Oswald Light"/>
              </a:rPr>
              <a:t>hat. Kontaktieren Sie uns, damit wir uns in einem ersten Schritt näher kennenlernen.</a:t>
            </a:r>
            <a:endParaRPr lang="de-DE" sz="1000" dirty="0" smtClean="0">
              <a:latin typeface="Oswald Light"/>
            </a:endParaRPr>
          </a:p>
        </p:txBody>
      </p:sp>
      <p:sp>
        <p:nvSpPr>
          <p:cNvPr id="30" name="Textfeld 29"/>
          <p:cNvSpPr txBox="1"/>
          <p:nvPr/>
        </p:nvSpPr>
        <p:spPr>
          <a:xfrm>
            <a:off x="8159712" y="31887"/>
            <a:ext cx="635000"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000" b="0" dirty="0">
                <a:solidFill>
                  <a:schemeClr val="bg1"/>
                </a:solidFill>
                <a:latin typeface="Oswald Light"/>
              </a:rPr>
              <a:t>Kontakt</a:t>
            </a:r>
          </a:p>
        </p:txBody>
      </p:sp>
      <p:sp>
        <p:nvSpPr>
          <p:cNvPr id="31" name="Textfeld 30"/>
          <p:cNvSpPr txBox="1"/>
          <p:nvPr/>
        </p:nvSpPr>
        <p:spPr>
          <a:xfrm>
            <a:off x="7263059" y="31887"/>
            <a:ext cx="873125"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Impressum</a:t>
            </a:r>
          </a:p>
        </p:txBody>
      </p:sp>
      <p:sp>
        <p:nvSpPr>
          <p:cNvPr id="32" name="Textfeld 31"/>
          <p:cNvSpPr txBox="1"/>
          <p:nvPr/>
        </p:nvSpPr>
        <p:spPr>
          <a:xfrm>
            <a:off x="8818239" y="31887"/>
            <a:ext cx="1080000"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Mitglieder-Login </a:t>
            </a:r>
          </a:p>
        </p:txBody>
      </p:sp>
      <p:sp>
        <p:nvSpPr>
          <p:cNvPr id="45" name="Textfeld 44"/>
          <p:cNvSpPr txBox="1"/>
          <p:nvPr/>
        </p:nvSpPr>
        <p:spPr>
          <a:xfrm>
            <a:off x="7569515"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46" name="Textfeld 45"/>
          <p:cNvSpPr txBox="1"/>
          <p:nvPr/>
        </p:nvSpPr>
        <p:spPr>
          <a:xfrm>
            <a:off x="4808376"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47" name="Textfeld 46"/>
          <p:cNvSpPr txBox="1"/>
          <p:nvPr/>
        </p:nvSpPr>
        <p:spPr>
          <a:xfrm>
            <a:off x="3198175" y="648165"/>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49" name="Textfeld 48"/>
          <p:cNvSpPr txBox="1"/>
          <p:nvPr/>
        </p:nvSpPr>
        <p:spPr>
          <a:xfrm>
            <a:off x="8969930" y="647365"/>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50" name="Textfeld 49"/>
          <p:cNvSpPr txBox="1"/>
          <p:nvPr/>
        </p:nvSpPr>
        <p:spPr>
          <a:xfrm>
            <a:off x="6208790" y="648165"/>
            <a:ext cx="1152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sp>
        <p:nvSpPr>
          <p:cNvPr id="51" name="Textfeld 50"/>
          <p:cNvSpPr txBox="1"/>
          <p:nvPr/>
        </p:nvSpPr>
        <p:spPr>
          <a:xfrm>
            <a:off x="3923901" y="648165"/>
            <a:ext cx="79375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smtClean="0">
                <a:solidFill>
                  <a:srgbClr val="4B0082"/>
                </a:solidFill>
                <a:latin typeface="Oswald Light"/>
                <a:ea typeface="Roboto Light" pitchFamily="2" charset="0"/>
              </a:rPr>
              <a:t>Vision</a:t>
            </a:r>
            <a:endParaRPr lang="de-DE" sz="1500" b="1" dirty="0">
              <a:solidFill>
                <a:srgbClr val="4B0082"/>
              </a:solidFill>
              <a:latin typeface="Oswald Light"/>
              <a:ea typeface="Roboto Light" pitchFamily="2" charset="0"/>
            </a:endParaRPr>
          </a:p>
        </p:txBody>
      </p:sp>
      <p:cxnSp>
        <p:nvCxnSpPr>
          <p:cNvPr id="52" name="Gerade Verbindung 51"/>
          <p:cNvCxnSpPr/>
          <p:nvPr/>
        </p:nvCxnSpPr>
        <p:spPr>
          <a:xfrm>
            <a:off x="6407759" y="998067"/>
            <a:ext cx="7540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55" name="Ellipse 54"/>
          <p:cNvSpPr/>
          <p:nvPr/>
        </p:nvSpPr>
        <p:spPr>
          <a:xfrm>
            <a:off x="71760" y="6904176"/>
            <a:ext cx="864000" cy="864000"/>
          </a:xfrm>
          <a:prstGeom prst="ellipse">
            <a:avLst/>
          </a:prstGeom>
          <a:noFill/>
          <a:ln w="635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feld 56"/>
          <p:cNvSpPr txBox="1"/>
          <p:nvPr/>
        </p:nvSpPr>
        <p:spPr>
          <a:xfrm>
            <a:off x="1196940" y="7058064"/>
            <a:ext cx="2605133" cy="461665"/>
          </a:xfrm>
          <a:prstGeom prst="rect">
            <a:avLst/>
          </a:prstGeom>
          <a:noFill/>
        </p:spPr>
        <p:txBody>
          <a:bodyPr wrap="square" rtlCol="0">
            <a:spAutoFit/>
          </a:bodyPr>
          <a:lstStyle/>
          <a:p>
            <a:r>
              <a:rPr lang="de-DE" sz="1200" dirty="0" smtClean="0">
                <a:solidFill>
                  <a:srgbClr val="4B0082"/>
                </a:solidFill>
                <a:latin typeface="Oswald Light"/>
              </a:rPr>
              <a:t>Begegnungsräume besuchen</a:t>
            </a:r>
            <a:endParaRPr lang="de-DE" sz="1200" dirty="0">
              <a:solidFill>
                <a:srgbClr val="4B0082"/>
              </a:solidFill>
              <a:latin typeface="Oswald Light"/>
            </a:endParaRPr>
          </a:p>
          <a:p>
            <a:endParaRPr lang="de-DE" sz="1200" dirty="0">
              <a:solidFill>
                <a:srgbClr val="4B0082"/>
              </a:solidFill>
              <a:latin typeface="Oswald Light"/>
            </a:endParaRPr>
          </a:p>
        </p:txBody>
      </p:sp>
      <p:sp>
        <p:nvSpPr>
          <p:cNvPr id="58" name="Textfeld 57"/>
          <p:cNvSpPr txBox="1"/>
          <p:nvPr/>
        </p:nvSpPr>
        <p:spPr>
          <a:xfrm>
            <a:off x="7627323" y="4716736"/>
            <a:ext cx="1728493" cy="307777"/>
          </a:xfrm>
          <a:prstGeom prst="rect">
            <a:avLst/>
          </a:prstGeom>
          <a:noFill/>
        </p:spPr>
        <p:txBody>
          <a:bodyPr wrap="square" rtlCol="0">
            <a:spAutoFit/>
          </a:bodyPr>
          <a:lstStyle>
            <a:defPPr>
              <a:defRPr lang="de-DE"/>
            </a:defPPr>
            <a:lvl1pPr>
              <a:defRPr sz="1400">
                <a:latin typeface="Oswald Light"/>
              </a:defRPr>
            </a:lvl1pPr>
          </a:lstStyle>
          <a:p>
            <a:r>
              <a:rPr lang="de-DE" dirty="0"/>
              <a:t>Termine</a:t>
            </a:r>
          </a:p>
        </p:txBody>
      </p:sp>
      <p:sp>
        <p:nvSpPr>
          <p:cNvPr id="60" name="Abgerundetes Rechteck 59"/>
          <p:cNvSpPr/>
          <p:nvPr/>
        </p:nvSpPr>
        <p:spPr>
          <a:xfrm>
            <a:off x="8206027" y="5080612"/>
            <a:ext cx="1802809"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r>
              <a:rPr kumimoji="0" lang="de-DE" sz="1000" b="1" i="0" u="none" strike="noStrike" cap="none" spc="0" normalizeH="0" dirty="0" smtClean="0">
                <a:ln>
                  <a:noFill/>
                </a:ln>
                <a:effectLst/>
                <a:uFillTx/>
                <a:latin typeface="Oswald Light"/>
                <a:sym typeface="Oswald Light"/>
              </a:rPr>
              <a:t/>
            </a:r>
            <a:br>
              <a:rPr kumimoji="0" lang="de-DE" sz="1000" b="1" i="0" u="none" strike="noStrike" cap="none" spc="0" normalizeH="0" dirty="0" smtClean="0">
                <a:ln>
                  <a:noFill/>
                </a:ln>
                <a:effectLst/>
                <a:uFillTx/>
                <a:latin typeface="Oswald Light"/>
                <a:sym typeface="Oswald Light"/>
              </a:rPr>
            </a:br>
            <a:endParaRPr kumimoji="0" lang="de-DE" sz="1000" b="0" i="0" u="none" strike="noStrike" cap="none" spc="0" normalizeH="0" baseline="0" dirty="0">
              <a:ln>
                <a:noFill/>
              </a:ln>
              <a:effectLst/>
              <a:uFillTx/>
              <a:latin typeface="Oswald Light"/>
              <a:sym typeface="Oswald Light"/>
            </a:endParaRPr>
          </a:p>
        </p:txBody>
      </p:sp>
      <p:sp>
        <p:nvSpPr>
          <p:cNvPr id="62" name="Abgerundetes Rechteck 61"/>
          <p:cNvSpPr/>
          <p:nvPr/>
        </p:nvSpPr>
        <p:spPr>
          <a:xfrm>
            <a:off x="7700665" y="5141529"/>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65" name="Rechteck 64"/>
          <p:cNvSpPr/>
          <p:nvPr/>
        </p:nvSpPr>
        <p:spPr>
          <a:xfrm>
            <a:off x="7818603" y="5257602"/>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8</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66" name="Auf der gleichen Seite des Rechtecks liegende Ecken abrunden 65"/>
          <p:cNvSpPr/>
          <p:nvPr/>
        </p:nvSpPr>
        <p:spPr>
          <a:xfrm>
            <a:off x="7700665" y="5080613"/>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DEZ </a:t>
            </a:r>
            <a:endParaRPr lang="de-DE" sz="700" b="1" dirty="0">
              <a:latin typeface="Oswald Light"/>
              <a:ea typeface="Roboto Light" pitchFamily="2" charset="0"/>
            </a:endParaRPr>
          </a:p>
        </p:txBody>
      </p:sp>
      <p:sp>
        <p:nvSpPr>
          <p:cNvPr id="67" name="Rechteck 66"/>
          <p:cNvSpPr/>
          <p:nvPr/>
        </p:nvSpPr>
        <p:spPr>
          <a:xfrm>
            <a:off x="7766932" y="5385910"/>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sp>
        <p:nvSpPr>
          <p:cNvPr id="68" name="Abgerundetes Rechteck 67"/>
          <p:cNvSpPr/>
          <p:nvPr/>
        </p:nvSpPr>
        <p:spPr>
          <a:xfrm>
            <a:off x="8212069" y="5685697"/>
            <a:ext cx="1788274"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endParaRPr kumimoji="0" lang="de-DE" sz="900" b="0" i="0" u="none" strike="noStrike" cap="none" spc="0" normalizeH="0" baseline="0" dirty="0">
              <a:ln>
                <a:noFill/>
              </a:ln>
              <a:effectLst/>
              <a:uFillTx/>
              <a:latin typeface="Oswald Light"/>
              <a:sym typeface="Oswald Light"/>
            </a:endParaRPr>
          </a:p>
        </p:txBody>
      </p:sp>
      <p:sp>
        <p:nvSpPr>
          <p:cNvPr id="72" name="Abgerundetes Rechteck 71"/>
          <p:cNvSpPr/>
          <p:nvPr/>
        </p:nvSpPr>
        <p:spPr>
          <a:xfrm>
            <a:off x="7706706" y="5746614"/>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74" name="Rechteck 73"/>
          <p:cNvSpPr/>
          <p:nvPr/>
        </p:nvSpPr>
        <p:spPr>
          <a:xfrm>
            <a:off x="7824644" y="5862687"/>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x</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75" name="Auf der gleichen Seite des Rechtecks liegende Ecken abrunden 74"/>
          <p:cNvSpPr/>
          <p:nvPr/>
        </p:nvSpPr>
        <p:spPr>
          <a:xfrm>
            <a:off x="7706706" y="5685698"/>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JAN</a:t>
            </a:r>
            <a:endParaRPr lang="de-DE" sz="700" b="1" dirty="0">
              <a:latin typeface="Oswald Light"/>
              <a:ea typeface="Roboto Light" pitchFamily="2" charset="0"/>
            </a:endParaRPr>
          </a:p>
        </p:txBody>
      </p:sp>
      <p:sp>
        <p:nvSpPr>
          <p:cNvPr id="76" name="Rechteck 75"/>
          <p:cNvSpPr/>
          <p:nvPr/>
        </p:nvSpPr>
        <p:spPr>
          <a:xfrm>
            <a:off x="7775861" y="5990995"/>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sp>
        <p:nvSpPr>
          <p:cNvPr id="77" name="Textfeld 76"/>
          <p:cNvSpPr txBox="1"/>
          <p:nvPr/>
        </p:nvSpPr>
        <p:spPr>
          <a:xfrm>
            <a:off x="8206029" y="5684833"/>
            <a:ext cx="1692210" cy="253916"/>
          </a:xfrm>
          <a:prstGeom prst="rect">
            <a:avLst/>
          </a:prstGeom>
          <a:noFill/>
        </p:spPr>
        <p:txBody>
          <a:bodyPr wrap="square" rtlCol="0">
            <a:spAutoFit/>
          </a:bodyPr>
          <a:lstStyle/>
          <a:p>
            <a:r>
              <a:rPr lang="de-DE" sz="1050" dirty="0" smtClean="0">
                <a:latin typeface="Oswald Light"/>
                <a:sym typeface="Oswald Light"/>
              </a:rPr>
              <a:t>Wirtschaft </a:t>
            </a:r>
            <a:r>
              <a:rPr lang="de-DE" sz="1050" dirty="0">
                <a:latin typeface="Oswald Light"/>
                <a:sym typeface="Oswald Light"/>
              </a:rPr>
              <a:t>neu </a:t>
            </a:r>
            <a:r>
              <a:rPr lang="de-DE" sz="1050" dirty="0" smtClean="0">
                <a:latin typeface="Oswald Light"/>
                <a:sym typeface="Oswald Light"/>
              </a:rPr>
              <a:t>denken</a:t>
            </a:r>
            <a:endParaRPr lang="de-DE" sz="1050" dirty="0"/>
          </a:p>
        </p:txBody>
      </p:sp>
      <p:sp>
        <p:nvSpPr>
          <p:cNvPr id="78" name="Textfeld 77"/>
          <p:cNvSpPr txBox="1"/>
          <p:nvPr/>
        </p:nvSpPr>
        <p:spPr>
          <a:xfrm>
            <a:off x="8211173" y="5097114"/>
            <a:ext cx="1830320" cy="415498"/>
          </a:xfrm>
          <a:prstGeom prst="rect">
            <a:avLst/>
          </a:prstGeom>
          <a:noFill/>
        </p:spPr>
        <p:txBody>
          <a:bodyPr wrap="square" rtlCol="0">
            <a:spAutoFit/>
          </a:bodyPr>
          <a:lstStyle/>
          <a:p>
            <a:pPr defTabSz="457200" latinLnBrk="1" hangingPunct="0"/>
            <a:r>
              <a:rPr lang="de-DE" sz="1050" b="1" dirty="0" smtClean="0">
                <a:latin typeface="Oswald Light"/>
                <a:sym typeface="Oswald Light"/>
              </a:rPr>
              <a:t>Begegnungsraum</a:t>
            </a:r>
            <a:r>
              <a:rPr lang="de-DE" sz="1050" dirty="0" smtClean="0">
                <a:latin typeface="Oswald Light"/>
                <a:sym typeface="Oswald Light"/>
              </a:rPr>
              <a:t/>
            </a:r>
            <a:br>
              <a:rPr lang="de-DE" sz="1050" dirty="0" smtClean="0">
                <a:latin typeface="Oswald Light"/>
                <a:sym typeface="Oswald Light"/>
              </a:rPr>
            </a:br>
            <a:r>
              <a:rPr lang="de-DE" sz="1050" dirty="0" smtClean="0">
                <a:latin typeface="Oswald Light"/>
                <a:sym typeface="Oswald Light"/>
              </a:rPr>
              <a:t>Innovation </a:t>
            </a:r>
            <a:r>
              <a:rPr lang="de-DE" sz="1050" dirty="0" smtClean="0">
                <a:latin typeface="Oswald Light"/>
                <a:sym typeface="Oswald Light"/>
              </a:rPr>
              <a:t>&amp; </a:t>
            </a:r>
            <a:r>
              <a:rPr lang="de-DE" sz="1050" dirty="0" err="1" smtClean="0">
                <a:latin typeface="Oswald Light"/>
                <a:sym typeface="Oswald Light"/>
              </a:rPr>
              <a:t>Collaboration</a:t>
            </a:r>
            <a:r>
              <a:rPr lang="de-DE" sz="1050" dirty="0" smtClean="0">
                <a:latin typeface="Oswald Light"/>
                <a:sym typeface="Oswald Light"/>
              </a:rPr>
              <a:t> </a:t>
            </a:r>
            <a:endParaRPr lang="de-DE" sz="1050" dirty="0">
              <a:latin typeface="Oswald Light"/>
              <a:sym typeface="Oswald Light"/>
            </a:endParaRPr>
          </a:p>
        </p:txBody>
      </p:sp>
      <p:pic>
        <p:nvPicPr>
          <p:cNvPr id="6146" name="Picture 2" descr="https://cdn.pixabay.com/photo/2014/04/03/11/46/writing-312112_960_720.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3070" y="5751318"/>
            <a:ext cx="509880" cy="56157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pload.wikimedia.org/wikipedia/commons/b/bf/Wikimedia_Deutschland_icon_contact_blue.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0406" y="5697329"/>
            <a:ext cx="454460" cy="63100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Menschen, Gruppe, Silhouette, Team, Geschäft, Isoliert"/>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0214" y="7034932"/>
            <a:ext cx="507093" cy="60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76436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Startseite</a:t>
            </a:r>
            <a:br>
              <a:rPr lang="de-DE" dirty="0" smtClean="0"/>
            </a:br>
            <a:r>
              <a:rPr lang="de-DE" dirty="0" err="1" smtClean="0"/>
              <a:t>Philos-Denkraum</a:t>
            </a:r>
            <a:r>
              <a:rPr lang="de-DE" dirty="0" smtClean="0"/>
              <a:t> </a:t>
            </a:r>
            <a:endParaRPr lang="de-DE" dirty="0"/>
          </a:p>
        </p:txBody>
      </p:sp>
      <p:sp>
        <p:nvSpPr>
          <p:cNvPr id="4" name="Untertitel 3"/>
          <p:cNvSpPr>
            <a:spLocks noGrp="1"/>
          </p:cNvSpPr>
          <p:nvPr>
            <p:ph type="subTitle" idx="1"/>
          </p:nvPr>
        </p:nvSpPr>
        <p:spPr/>
        <p:txBody>
          <a:bodyPr/>
          <a:lstStyle/>
          <a:p>
            <a:r>
              <a:rPr lang="de-DE" b="1" dirty="0" smtClean="0"/>
              <a:t>Menüpunkt Blog</a:t>
            </a:r>
          </a:p>
          <a:p>
            <a:r>
              <a:rPr lang="de-DE" sz="2800" dirty="0" smtClean="0"/>
              <a:t>Unterpunkte : Blogeinträge &amp; News-Themen</a:t>
            </a:r>
            <a:endParaRPr lang="de-DE" sz="2800" dirty="0"/>
          </a:p>
        </p:txBody>
      </p:sp>
    </p:spTree>
    <p:extLst>
      <p:ext uri="{BB962C8B-B14F-4D97-AF65-F5344CB8AC3E}">
        <p14:creationId xmlns:p14="http://schemas.microsoft.com/office/powerpoint/2010/main" val="1461710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Menüpunkt Downloads</a:t>
            </a:r>
            <a:endParaRPr lang="de-DE" dirty="0"/>
          </a:p>
        </p:txBody>
      </p:sp>
    </p:spTree>
    <p:extLst>
      <p:ext uri="{BB962C8B-B14F-4D97-AF65-F5344CB8AC3E}">
        <p14:creationId xmlns:p14="http://schemas.microsoft.com/office/powerpoint/2010/main" val="559708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 y="-15093"/>
            <a:ext cx="10075940" cy="386105"/>
          </a:xfrm>
          <a:prstGeom prst="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spcCol="0" rtlCol="0" anchor="ctr"/>
          <a:lstStyle/>
          <a:p>
            <a:pPr algn="ctr"/>
            <a:endParaRPr lang="de-DE"/>
          </a:p>
        </p:txBody>
      </p:sp>
      <p:grpSp>
        <p:nvGrpSpPr>
          <p:cNvPr id="7" name="Gruppieren 6"/>
          <p:cNvGrpSpPr/>
          <p:nvPr/>
        </p:nvGrpSpPr>
        <p:grpSpPr>
          <a:xfrm>
            <a:off x="118518" y="540271"/>
            <a:ext cx="1270141" cy="606232"/>
            <a:chOff x="107504" y="483518"/>
            <a:chExt cx="1152128" cy="412386"/>
          </a:xfrm>
        </p:grpSpPr>
        <p:pic>
          <p:nvPicPr>
            <p:cNvPr id="35" name="Grafik 34"/>
            <p:cNvPicPr>
              <a:picLocks noChangeAspect="1"/>
            </p:cNvPicPr>
            <p:nvPr/>
          </p:nvPicPr>
          <p:blipFill rotWithShape="1">
            <a:blip r:embed="rId3">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53" name="Textfeld 52"/>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a:solidFill>
                    <a:schemeClr val="bg1">
                      <a:lumMod val="50000"/>
                    </a:schemeClr>
                  </a:solidFill>
                  <a:latin typeface="Oswald Light"/>
                  <a:ea typeface="Roboto Light"/>
                  <a:cs typeface="Roboto Light"/>
                  <a:sym typeface="Roboto Light"/>
                </a:rPr>
                <a:t>TRANSFORMIERT.</a:t>
              </a:r>
            </a:p>
          </p:txBody>
        </p:sp>
      </p:grpSp>
      <p:pic>
        <p:nvPicPr>
          <p:cNvPr id="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0235"/>
            <a:ext cx="10074510" cy="343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45872" y="1704330"/>
            <a:ext cx="27119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solidFill>
                  <a:schemeClr val="bg1"/>
                </a:solidFill>
                <a:latin typeface="Oswald Light"/>
              </a:rPr>
              <a:t>HERZLICH WILLKOMMEN</a:t>
            </a:r>
            <a:endParaRPr lang="de-DE" sz="1200" dirty="0">
              <a:solidFill>
                <a:schemeClr val="bg1"/>
              </a:solidFill>
              <a:latin typeface="Oswald Light"/>
            </a:endParaRPr>
          </a:p>
        </p:txBody>
      </p:sp>
      <p:sp>
        <p:nvSpPr>
          <p:cNvPr id="3" name="Rechteck 2"/>
          <p:cNvSpPr/>
          <p:nvPr/>
        </p:nvSpPr>
        <p:spPr>
          <a:xfrm>
            <a:off x="545872" y="2005063"/>
            <a:ext cx="2711977" cy="780157"/>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latin typeface="Oswald Light"/>
              </a:rPr>
              <a:t>Acht Denkräume zur Aktivierung </a:t>
            </a:r>
            <a:r>
              <a:rPr lang="de-DE" sz="1200" dirty="0">
                <a:latin typeface="Oswald Light"/>
              </a:rPr>
              <a:t>der Gesellschaft für einen menschgerechten Weg der Digitalen </a:t>
            </a:r>
            <a:r>
              <a:rPr lang="de-DE" sz="1200" dirty="0" smtClean="0">
                <a:latin typeface="Oswald Light"/>
              </a:rPr>
              <a:t>Transformation</a:t>
            </a:r>
            <a:endParaRPr lang="de-DE" sz="1200" dirty="0">
              <a:latin typeface="Oswald Light"/>
            </a:endParaRPr>
          </a:p>
        </p:txBody>
      </p:sp>
      <p:cxnSp>
        <p:nvCxnSpPr>
          <p:cNvPr id="102" name="Gerade Verbindung 101"/>
          <p:cNvCxnSpPr/>
          <p:nvPr/>
        </p:nvCxnSpPr>
        <p:spPr>
          <a:xfrm>
            <a:off x="4501474" y="5220791"/>
            <a:ext cx="107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a:off x="7800466" y="990300"/>
            <a:ext cx="7540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191255" y="4790485"/>
            <a:ext cx="1692000" cy="369332"/>
          </a:xfrm>
          <a:prstGeom prst="rect">
            <a:avLst/>
          </a:prstGeom>
          <a:noFill/>
        </p:spPr>
        <p:txBody>
          <a:bodyPr wrap="square" rtlCol="0">
            <a:spAutoFit/>
          </a:bodyPr>
          <a:lstStyle/>
          <a:p>
            <a:r>
              <a:rPr lang="de-DE" dirty="0" smtClean="0">
                <a:latin typeface="Oswald Light"/>
              </a:rPr>
              <a:t>DOWNLOADS</a:t>
            </a:r>
            <a:endParaRPr lang="de-DE" dirty="0">
              <a:latin typeface="Oswald Light"/>
            </a:endParaRPr>
          </a:p>
        </p:txBody>
      </p:sp>
      <p:sp>
        <p:nvSpPr>
          <p:cNvPr id="11" name="AutoShape 2" descr="Edit free icon"/>
          <p:cNvSpPr>
            <a:spLocks noChangeAspect="1" noChangeArrowheads="1"/>
          </p:cNvSpPr>
          <p:nvPr/>
        </p:nvSpPr>
        <p:spPr bwMode="auto">
          <a:xfrm>
            <a:off x="171511" y="-1020763"/>
            <a:ext cx="2352146"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6" name="Rechteck 35"/>
          <p:cNvSpPr/>
          <p:nvPr/>
        </p:nvSpPr>
        <p:spPr>
          <a:xfrm>
            <a:off x="244580" y="5292435"/>
            <a:ext cx="2322019" cy="2232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de-DE"/>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910" y="5430500"/>
            <a:ext cx="1549358" cy="1043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feld 37"/>
          <p:cNvSpPr txBox="1"/>
          <p:nvPr/>
        </p:nvSpPr>
        <p:spPr>
          <a:xfrm>
            <a:off x="266053" y="6516935"/>
            <a:ext cx="2279072" cy="723261"/>
          </a:xfrm>
          <a:prstGeom prst="rect">
            <a:avLst/>
          </a:prstGeom>
          <a:noFill/>
        </p:spPr>
        <p:txBody>
          <a:bodyPr wrap="square" lIns="91425" tIns="45713" rIns="91425" bIns="45713" rtlCol="0">
            <a:spAutoFit/>
          </a:bodyPr>
          <a:lstStyle/>
          <a:p>
            <a:pPr>
              <a:spcBef>
                <a:spcPts val="600"/>
              </a:spcBef>
              <a:spcAft>
                <a:spcPts val="600"/>
              </a:spcAft>
            </a:pPr>
            <a:r>
              <a:rPr lang="de-DE" sz="900" dirty="0" smtClean="0">
                <a:latin typeface="Oswald Light"/>
                <a:ea typeface="Roboto Light" pitchFamily="2" charset="0"/>
              </a:rPr>
              <a:t>„</a:t>
            </a:r>
            <a:r>
              <a:rPr lang="de-DE" sz="900" dirty="0" err="1">
                <a:latin typeface="Oswald Light"/>
                <a:ea typeface="Roboto Light" pitchFamily="2" charset="0"/>
              </a:rPr>
              <a:t>Activating</a:t>
            </a:r>
            <a:r>
              <a:rPr lang="de-DE" sz="900" dirty="0">
                <a:latin typeface="Oswald Light"/>
                <a:ea typeface="Roboto Light" pitchFamily="2" charset="0"/>
              </a:rPr>
              <a:t> Society </a:t>
            </a:r>
            <a:r>
              <a:rPr lang="de-DE" sz="900" dirty="0" err="1">
                <a:latin typeface="Oswald Light"/>
                <a:ea typeface="Roboto Light" pitchFamily="2" charset="0"/>
              </a:rPr>
              <a:t>to</a:t>
            </a:r>
            <a:r>
              <a:rPr lang="de-DE" sz="900" dirty="0">
                <a:latin typeface="Oswald Light"/>
                <a:ea typeface="Roboto Light" pitchFamily="2" charset="0"/>
              </a:rPr>
              <a:t> a human </a:t>
            </a:r>
            <a:r>
              <a:rPr lang="de-DE" sz="900" dirty="0" err="1">
                <a:latin typeface="Oswald Light"/>
                <a:ea typeface="Roboto Light" pitchFamily="2" charset="0"/>
              </a:rPr>
              <a:t>way</a:t>
            </a:r>
            <a:r>
              <a:rPr lang="de-DE" sz="900" dirty="0">
                <a:latin typeface="Oswald Light"/>
                <a:ea typeface="Roboto Light" pitchFamily="2" charset="0"/>
              </a:rPr>
              <a:t> </a:t>
            </a:r>
            <a:r>
              <a:rPr lang="de-DE" sz="900" dirty="0" err="1">
                <a:latin typeface="Oswald Light"/>
                <a:ea typeface="Roboto Light" pitchFamily="2" charset="0"/>
              </a:rPr>
              <a:t>of</a:t>
            </a:r>
            <a:r>
              <a:rPr lang="de-DE" sz="900" dirty="0">
                <a:latin typeface="Oswald Light"/>
                <a:ea typeface="Roboto Light" pitchFamily="2" charset="0"/>
              </a:rPr>
              <a:t> Digital Transformation“</a:t>
            </a:r>
          </a:p>
          <a:p>
            <a:r>
              <a:rPr lang="de-DE" sz="900" dirty="0" smtClean="0">
                <a:latin typeface="Oswald Light"/>
                <a:ea typeface="Roboto Light" pitchFamily="2" charset="0"/>
              </a:rPr>
              <a:t>Datum: 14.10.2016</a:t>
            </a:r>
          </a:p>
          <a:p>
            <a:r>
              <a:rPr lang="de-DE" sz="900" dirty="0" smtClean="0">
                <a:latin typeface="Oswald Light"/>
                <a:ea typeface="Roboto Light" pitchFamily="2" charset="0"/>
              </a:rPr>
              <a:t>Kategorie: Führung &amp; </a:t>
            </a:r>
            <a:r>
              <a:rPr lang="de-DE" sz="900" dirty="0">
                <a:latin typeface="Oswald Light"/>
                <a:ea typeface="Roboto Light" pitchFamily="2" charset="0"/>
              </a:rPr>
              <a:t>O</a:t>
            </a:r>
            <a:r>
              <a:rPr lang="de-DE" sz="900" dirty="0" smtClean="0">
                <a:latin typeface="Oswald Light"/>
                <a:ea typeface="Roboto Light" pitchFamily="2" charset="0"/>
              </a:rPr>
              <a:t>rganisation</a:t>
            </a:r>
            <a:endParaRPr lang="de-DE" sz="900" dirty="0">
              <a:latin typeface="Oswald Light"/>
              <a:ea typeface="Roboto Light" pitchFamily="2" charset="0"/>
            </a:endParaRPr>
          </a:p>
        </p:txBody>
      </p:sp>
      <p:sp>
        <p:nvSpPr>
          <p:cNvPr id="39" name="Textfeld 38"/>
          <p:cNvSpPr txBox="1"/>
          <p:nvPr/>
        </p:nvSpPr>
        <p:spPr>
          <a:xfrm>
            <a:off x="1692424" y="7232933"/>
            <a:ext cx="831233" cy="261596"/>
          </a:xfrm>
          <a:prstGeom prst="rect">
            <a:avLst/>
          </a:prstGeom>
          <a:noFill/>
        </p:spPr>
        <p:txBody>
          <a:bodyPr wrap="square" lIns="91425" tIns="45713" rIns="91425" bIns="45713" rtlCol="0">
            <a:spAutoFit/>
          </a:bodyPr>
          <a:lstStyle/>
          <a:p>
            <a:pPr algn="ctr"/>
            <a:r>
              <a:rPr lang="de-DE" sz="1100" b="1" dirty="0">
                <a:latin typeface="Oswald Light"/>
                <a:ea typeface="Roboto Light" pitchFamily="2" charset="0"/>
              </a:rPr>
              <a:t>Öffnen</a:t>
            </a:r>
          </a:p>
        </p:txBody>
      </p:sp>
      <p:sp>
        <p:nvSpPr>
          <p:cNvPr id="30" name="Textfeld 29"/>
          <p:cNvSpPr txBox="1"/>
          <p:nvPr/>
        </p:nvSpPr>
        <p:spPr>
          <a:xfrm>
            <a:off x="8159712" y="31887"/>
            <a:ext cx="635000"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000" b="0" dirty="0">
                <a:solidFill>
                  <a:schemeClr val="bg1"/>
                </a:solidFill>
                <a:latin typeface="Oswald Light"/>
              </a:rPr>
              <a:t>Kontakt</a:t>
            </a:r>
          </a:p>
        </p:txBody>
      </p:sp>
      <p:sp>
        <p:nvSpPr>
          <p:cNvPr id="31" name="Textfeld 30"/>
          <p:cNvSpPr txBox="1"/>
          <p:nvPr/>
        </p:nvSpPr>
        <p:spPr>
          <a:xfrm>
            <a:off x="7263059" y="31887"/>
            <a:ext cx="873125"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Impressum</a:t>
            </a:r>
          </a:p>
        </p:txBody>
      </p:sp>
      <p:sp>
        <p:nvSpPr>
          <p:cNvPr id="32" name="Textfeld 31"/>
          <p:cNvSpPr txBox="1"/>
          <p:nvPr/>
        </p:nvSpPr>
        <p:spPr>
          <a:xfrm>
            <a:off x="8818239" y="31887"/>
            <a:ext cx="1080000"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Mitglieder-Login </a:t>
            </a:r>
          </a:p>
        </p:txBody>
      </p:sp>
      <p:sp>
        <p:nvSpPr>
          <p:cNvPr id="33" name="Textfeld 32"/>
          <p:cNvSpPr txBox="1"/>
          <p:nvPr/>
        </p:nvSpPr>
        <p:spPr>
          <a:xfrm>
            <a:off x="7569515"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34" name="Textfeld 33"/>
          <p:cNvSpPr txBox="1"/>
          <p:nvPr/>
        </p:nvSpPr>
        <p:spPr>
          <a:xfrm>
            <a:off x="4808376"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48" name="Textfeld 47"/>
          <p:cNvSpPr txBox="1"/>
          <p:nvPr/>
        </p:nvSpPr>
        <p:spPr>
          <a:xfrm>
            <a:off x="3198175" y="648165"/>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49" name="Textfeld 48"/>
          <p:cNvSpPr txBox="1"/>
          <p:nvPr/>
        </p:nvSpPr>
        <p:spPr>
          <a:xfrm>
            <a:off x="8969930" y="647365"/>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50" name="Textfeld 49"/>
          <p:cNvSpPr txBox="1"/>
          <p:nvPr/>
        </p:nvSpPr>
        <p:spPr>
          <a:xfrm>
            <a:off x="6208790" y="648165"/>
            <a:ext cx="127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sp>
        <p:nvSpPr>
          <p:cNvPr id="51" name="Textfeld 50"/>
          <p:cNvSpPr txBox="1"/>
          <p:nvPr/>
        </p:nvSpPr>
        <p:spPr>
          <a:xfrm>
            <a:off x="3923901" y="648165"/>
            <a:ext cx="79375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smtClean="0">
                <a:solidFill>
                  <a:srgbClr val="4B0082"/>
                </a:solidFill>
                <a:latin typeface="Oswald Light"/>
                <a:ea typeface="Roboto Light" pitchFamily="2" charset="0"/>
              </a:rPr>
              <a:t>Vision</a:t>
            </a:r>
            <a:endParaRPr lang="de-DE" sz="1500" b="1" dirty="0">
              <a:solidFill>
                <a:srgbClr val="4B0082"/>
              </a:solidFill>
              <a:latin typeface="Oswald Light"/>
              <a:ea typeface="Roboto Light" pitchFamily="2" charset="0"/>
            </a:endParaRPr>
          </a:p>
        </p:txBody>
      </p:sp>
      <p:sp>
        <p:nvSpPr>
          <p:cNvPr id="54" name="Rechteck 53"/>
          <p:cNvSpPr/>
          <p:nvPr/>
        </p:nvSpPr>
        <p:spPr>
          <a:xfrm>
            <a:off x="7667300" y="6485145"/>
            <a:ext cx="1627188" cy="406108"/>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000" dirty="0">
              <a:solidFill>
                <a:schemeClr val="tx1"/>
              </a:solidFill>
              <a:latin typeface="Oswald Light"/>
            </a:endParaRPr>
          </a:p>
        </p:txBody>
      </p:sp>
      <p:sp>
        <p:nvSpPr>
          <p:cNvPr id="55" name="Textfeld 54"/>
          <p:cNvSpPr txBox="1"/>
          <p:nvPr/>
        </p:nvSpPr>
        <p:spPr>
          <a:xfrm>
            <a:off x="7615574" y="7166087"/>
            <a:ext cx="1752187" cy="307777"/>
          </a:xfrm>
          <a:prstGeom prst="rect">
            <a:avLst/>
          </a:prstGeom>
          <a:noFill/>
        </p:spPr>
        <p:txBody>
          <a:bodyPr wrap="square" rtlCol="0">
            <a:spAutoFit/>
          </a:bodyPr>
          <a:lstStyle/>
          <a:p>
            <a:r>
              <a:rPr lang="de-DE" sz="1400" dirty="0" smtClean="0">
                <a:latin typeface="Oswald Light"/>
              </a:rPr>
              <a:t>Archiv</a:t>
            </a:r>
            <a:endParaRPr lang="de-DE" sz="1400" dirty="0">
              <a:latin typeface="Oswald Light"/>
            </a:endParaRPr>
          </a:p>
        </p:txBody>
      </p:sp>
      <p:cxnSp>
        <p:nvCxnSpPr>
          <p:cNvPr id="56" name="Gerade Verbindung 55"/>
          <p:cNvCxnSpPr/>
          <p:nvPr/>
        </p:nvCxnSpPr>
        <p:spPr>
          <a:xfrm>
            <a:off x="7667301" y="7107277"/>
            <a:ext cx="2341536"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57" name="Rechteck 56"/>
          <p:cNvSpPr/>
          <p:nvPr/>
        </p:nvSpPr>
        <p:spPr>
          <a:xfrm>
            <a:off x="9334149" y="6485145"/>
            <a:ext cx="674688" cy="406108"/>
          </a:xfrm>
          <a:prstGeom prst="rect">
            <a:avLst/>
          </a:prstGeom>
          <a:solidFill>
            <a:srgbClr val="4B008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dirty="0" smtClean="0">
                <a:solidFill>
                  <a:schemeClr val="bg1"/>
                </a:solidFill>
                <a:latin typeface="Oswald Light"/>
              </a:rPr>
              <a:t>SUCHE</a:t>
            </a:r>
            <a:endParaRPr lang="de-DE" sz="900" dirty="0">
              <a:solidFill>
                <a:schemeClr val="bg1"/>
              </a:solidFill>
              <a:latin typeface="Oswald Light"/>
            </a:endParaRPr>
          </a:p>
        </p:txBody>
      </p:sp>
      <p:sp>
        <p:nvSpPr>
          <p:cNvPr id="58" name="Textfeld 57"/>
          <p:cNvSpPr txBox="1"/>
          <p:nvPr/>
        </p:nvSpPr>
        <p:spPr>
          <a:xfrm>
            <a:off x="7627323" y="4716736"/>
            <a:ext cx="1728493" cy="307777"/>
          </a:xfrm>
          <a:prstGeom prst="rect">
            <a:avLst/>
          </a:prstGeom>
          <a:noFill/>
        </p:spPr>
        <p:txBody>
          <a:bodyPr wrap="square" rtlCol="0">
            <a:spAutoFit/>
          </a:bodyPr>
          <a:lstStyle>
            <a:defPPr>
              <a:defRPr lang="de-DE"/>
            </a:defPPr>
            <a:lvl1pPr>
              <a:defRPr sz="1400">
                <a:latin typeface="Oswald Light"/>
              </a:defRPr>
            </a:lvl1pPr>
          </a:lstStyle>
          <a:p>
            <a:r>
              <a:rPr lang="de-DE" dirty="0"/>
              <a:t>Termine</a:t>
            </a:r>
          </a:p>
        </p:txBody>
      </p:sp>
      <p:sp>
        <p:nvSpPr>
          <p:cNvPr id="60" name="Abgerundetes Rechteck 59"/>
          <p:cNvSpPr/>
          <p:nvPr/>
        </p:nvSpPr>
        <p:spPr>
          <a:xfrm>
            <a:off x="8206027" y="5080612"/>
            <a:ext cx="1802809"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r>
              <a:rPr kumimoji="0" lang="de-DE" sz="1000" b="1" i="0" u="none" strike="noStrike" cap="none" spc="0" normalizeH="0" dirty="0" smtClean="0">
                <a:ln>
                  <a:noFill/>
                </a:ln>
                <a:effectLst/>
                <a:uFillTx/>
                <a:latin typeface="Oswald Light"/>
                <a:sym typeface="Oswald Light"/>
              </a:rPr>
              <a:t/>
            </a:r>
            <a:br>
              <a:rPr kumimoji="0" lang="de-DE" sz="1000" b="1" i="0" u="none" strike="noStrike" cap="none" spc="0" normalizeH="0" dirty="0" smtClean="0">
                <a:ln>
                  <a:noFill/>
                </a:ln>
                <a:effectLst/>
                <a:uFillTx/>
                <a:latin typeface="Oswald Light"/>
                <a:sym typeface="Oswald Light"/>
              </a:rPr>
            </a:br>
            <a:endParaRPr kumimoji="0" lang="de-DE" sz="1000" b="0" i="0" u="none" strike="noStrike" cap="none" spc="0" normalizeH="0" baseline="0" dirty="0">
              <a:ln>
                <a:noFill/>
              </a:ln>
              <a:effectLst/>
              <a:uFillTx/>
              <a:latin typeface="Oswald Light"/>
              <a:sym typeface="Oswald Light"/>
            </a:endParaRPr>
          </a:p>
        </p:txBody>
      </p:sp>
      <p:cxnSp>
        <p:nvCxnSpPr>
          <p:cNvPr id="62" name="Gerade Verbindung 61"/>
          <p:cNvCxnSpPr/>
          <p:nvPr/>
        </p:nvCxnSpPr>
        <p:spPr>
          <a:xfrm>
            <a:off x="7667301" y="6308503"/>
            <a:ext cx="234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65" name="Abgerundetes Rechteck 64"/>
          <p:cNvSpPr/>
          <p:nvPr/>
        </p:nvSpPr>
        <p:spPr>
          <a:xfrm>
            <a:off x="8212069" y="5685697"/>
            <a:ext cx="1788274"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endParaRPr kumimoji="0" lang="de-DE" sz="900" b="0" i="0" u="none" strike="noStrike" cap="none" spc="0" normalizeH="0" baseline="0" dirty="0">
              <a:ln>
                <a:noFill/>
              </a:ln>
              <a:effectLst/>
              <a:uFillTx/>
              <a:latin typeface="Oswald Light"/>
              <a:sym typeface="Oswald Light"/>
            </a:endParaRPr>
          </a:p>
        </p:txBody>
      </p:sp>
      <p:grpSp>
        <p:nvGrpSpPr>
          <p:cNvPr id="66" name="Gruppieren 65"/>
          <p:cNvGrpSpPr/>
          <p:nvPr/>
        </p:nvGrpSpPr>
        <p:grpSpPr>
          <a:xfrm>
            <a:off x="7667300" y="5080613"/>
            <a:ext cx="442604" cy="1054847"/>
            <a:chOff x="7700665" y="5080613"/>
            <a:chExt cx="442604" cy="1054847"/>
          </a:xfrm>
        </p:grpSpPr>
        <p:sp>
          <p:nvSpPr>
            <p:cNvPr id="67" name="Abgerundetes Rechteck 66"/>
            <p:cNvSpPr/>
            <p:nvPr/>
          </p:nvSpPr>
          <p:spPr>
            <a:xfrm>
              <a:off x="7700665" y="5141529"/>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68" name="Rechteck 67"/>
            <p:cNvSpPr/>
            <p:nvPr/>
          </p:nvSpPr>
          <p:spPr>
            <a:xfrm>
              <a:off x="7818603" y="5257602"/>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8</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72" name="Auf der gleichen Seite des Rechtecks liegende Ecken abrunden 71"/>
            <p:cNvSpPr/>
            <p:nvPr/>
          </p:nvSpPr>
          <p:spPr>
            <a:xfrm>
              <a:off x="7700665" y="5080613"/>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DEZ </a:t>
              </a:r>
              <a:endParaRPr lang="de-DE" sz="700" b="1" dirty="0">
                <a:latin typeface="Oswald Light"/>
                <a:ea typeface="Roboto Light" pitchFamily="2" charset="0"/>
              </a:endParaRPr>
            </a:p>
          </p:txBody>
        </p:sp>
        <p:sp>
          <p:nvSpPr>
            <p:cNvPr id="73" name="Rechteck 72"/>
            <p:cNvSpPr/>
            <p:nvPr/>
          </p:nvSpPr>
          <p:spPr>
            <a:xfrm>
              <a:off x="7766932" y="5385910"/>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sp>
          <p:nvSpPr>
            <p:cNvPr id="74" name="Abgerundetes Rechteck 73"/>
            <p:cNvSpPr/>
            <p:nvPr/>
          </p:nvSpPr>
          <p:spPr>
            <a:xfrm>
              <a:off x="7706706" y="5746614"/>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75" name="Rechteck 74"/>
            <p:cNvSpPr/>
            <p:nvPr/>
          </p:nvSpPr>
          <p:spPr>
            <a:xfrm>
              <a:off x="7824644" y="5862687"/>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x</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76" name="Auf der gleichen Seite des Rechtecks liegende Ecken abrunden 75"/>
            <p:cNvSpPr/>
            <p:nvPr/>
          </p:nvSpPr>
          <p:spPr>
            <a:xfrm>
              <a:off x="7706706" y="5685698"/>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JAN</a:t>
              </a:r>
              <a:endParaRPr lang="de-DE" sz="700" b="1" dirty="0">
                <a:latin typeface="Oswald Light"/>
                <a:ea typeface="Roboto Light" pitchFamily="2" charset="0"/>
              </a:endParaRPr>
            </a:p>
          </p:txBody>
        </p:sp>
        <p:sp>
          <p:nvSpPr>
            <p:cNvPr id="77" name="Rechteck 76"/>
            <p:cNvSpPr/>
            <p:nvPr/>
          </p:nvSpPr>
          <p:spPr>
            <a:xfrm>
              <a:off x="7775861" y="5990995"/>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grpSp>
      <p:sp>
        <p:nvSpPr>
          <p:cNvPr id="78" name="Textfeld 77"/>
          <p:cNvSpPr txBox="1"/>
          <p:nvPr/>
        </p:nvSpPr>
        <p:spPr>
          <a:xfrm>
            <a:off x="8206029" y="5684833"/>
            <a:ext cx="1692210" cy="253916"/>
          </a:xfrm>
          <a:prstGeom prst="rect">
            <a:avLst/>
          </a:prstGeom>
          <a:noFill/>
        </p:spPr>
        <p:txBody>
          <a:bodyPr wrap="square" rtlCol="0">
            <a:spAutoFit/>
          </a:bodyPr>
          <a:lstStyle/>
          <a:p>
            <a:r>
              <a:rPr lang="de-DE" sz="1050" dirty="0" smtClean="0">
                <a:latin typeface="Oswald Light"/>
                <a:sym typeface="Oswald Light"/>
              </a:rPr>
              <a:t>Wirtschaft </a:t>
            </a:r>
            <a:r>
              <a:rPr lang="de-DE" sz="1050" dirty="0">
                <a:latin typeface="Oswald Light"/>
                <a:sym typeface="Oswald Light"/>
              </a:rPr>
              <a:t>neu </a:t>
            </a:r>
            <a:r>
              <a:rPr lang="de-DE" sz="1050" dirty="0" smtClean="0">
                <a:latin typeface="Oswald Light"/>
                <a:sym typeface="Oswald Light"/>
              </a:rPr>
              <a:t>denken</a:t>
            </a:r>
            <a:endParaRPr lang="de-DE" sz="1050" dirty="0"/>
          </a:p>
        </p:txBody>
      </p:sp>
      <p:sp>
        <p:nvSpPr>
          <p:cNvPr id="79" name="Textfeld 78"/>
          <p:cNvSpPr txBox="1"/>
          <p:nvPr/>
        </p:nvSpPr>
        <p:spPr>
          <a:xfrm>
            <a:off x="8211173" y="5097114"/>
            <a:ext cx="1872000" cy="577081"/>
          </a:xfrm>
          <a:prstGeom prst="rect">
            <a:avLst/>
          </a:prstGeom>
          <a:noFill/>
        </p:spPr>
        <p:txBody>
          <a:bodyPr wrap="square" rtlCol="0">
            <a:spAutoFit/>
          </a:bodyPr>
          <a:lstStyle/>
          <a:p>
            <a:pPr defTabSz="457200" latinLnBrk="1" hangingPunct="0"/>
            <a:r>
              <a:rPr lang="de-DE" sz="1050" b="1" dirty="0" smtClean="0">
                <a:latin typeface="Oswald Light"/>
                <a:sym typeface="Oswald Light"/>
              </a:rPr>
              <a:t>Begegnungsraum</a:t>
            </a:r>
            <a:r>
              <a:rPr lang="de-DE" sz="1050" dirty="0" smtClean="0">
                <a:latin typeface="Oswald Light"/>
                <a:sym typeface="Oswald Light"/>
              </a:rPr>
              <a:t/>
            </a:r>
            <a:br>
              <a:rPr lang="de-DE" sz="1050" dirty="0" smtClean="0">
                <a:latin typeface="Oswald Light"/>
                <a:sym typeface="Oswald Light"/>
              </a:rPr>
            </a:br>
            <a:r>
              <a:rPr lang="de-DE" sz="1050" dirty="0" smtClean="0">
                <a:latin typeface="Oswald Light"/>
                <a:sym typeface="Oswald Light"/>
              </a:rPr>
              <a:t>„Innovation </a:t>
            </a:r>
            <a:r>
              <a:rPr lang="de-DE" sz="1050" dirty="0" smtClean="0">
                <a:latin typeface="Oswald Light"/>
                <a:sym typeface="Oswald Light"/>
              </a:rPr>
              <a:t>&amp; </a:t>
            </a:r>
            <a:r>
              <a:rPr lang="de-DE" sz="1050" dirty="0" err="1" smtClean="0">
                <a:latin typeface="Oswald Light"/>
                <a:sym typeface="Oswald Light"/>
              </a:rPr>
              <a:t>Collaboration</a:t>
            </a:r>
            <a:r>
              <a:rPr lang="de-DE" sz="1050" dirty="0" smtClean="0">
                <a:latin typeface="Oswald Light"/>
                <a:sym typeface="Oswald Light"/>
              </a:rPr>
              <a:t>“ </a:t>
            </a:r>
            <a:endParaRPr lang="de-DE" sz="1050" dirty="0">
              <a:latin typeface="Oswald Light"/>
              <a:sym typeface="Oswald Light"/>
            </a:endParaRPr>
          </a:p>
        </p:txBody>
      </p:sp>
    </p:spTree>
    <p:extLst>
      <p:ext uri="{BB962C8B-B14F-4D97-AF65-F5344CB8AC3E}">
        <p14:creationId xmlns:p14="http://schemas.microsoft.com/office/powerpoint/2010/main" val="194353611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Menüpunkt Über uns</a:t>
            </a:r>
            <a:endParaRPr lang="de-DE" dirty="0"/>
          </a:p>
        </p:txBody>
      </p:sp>
      <p:sp>
        <p:nvSpPr>
          <p:cNvPr id="3" name="Untertitel 3"/>
          <p:cNvSpPr>
            <a:spLocks noGrp="1"/>
          </p:cNvSpPr>
          <p:nvPr>
            <p:ph type="subTitle" idx="1"/>
          </p:nvPr>
        </p:nvSpPr>
        <p:spPr>
          <a:xfrm>
            <a:off x="1512100" y="4284720"/>
            <a:ext cx="7560660" cy="1932323"/>
          </a:xfrm>
        </p:spPr>
        <p:txBody>
          <a:bodyPr/>
          <a:lstStyle/>
          <a:p>
            <a:r>
              <a:rPr lang="de-DE" b="1" dirty="0" smtClean="0"/>
              <a:t>Menü Unterpunkte: </a:t>
            </a:r>
          </a:p>
          <a:p>
            <a:r>
              <a:rPr lang="de-DE" dirty="0" smtClean="0"/>
              <a:t>Mitgliedskreis &amp; </a:t>
            </a:r>
            <a:r>
              <a:rPr lang="de-DE" dirty="0" err="1" smtClean="0"/>
              <a:t>Philos</a:t>
            </a:r>
            <a:endParaRPr lang="de-DE" dirty="0" smtClean="0"/>
          </a:p>
        </p:txBody>
      </p:sp>
    </p:spTree>
    <p:extLst>
      <p:ext uri="{BB962C8B-B14F-4D97-AF65-F5344CB8AC3E}">
        <p14:creationId xmlns:p14="http://schemas.microsoft.com/office/powerpoint/2010/main" val="900391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 y="-15093"/>
            <a:ext cx="10075940" cy="386105"/>
          </a:xfrm>
          <a:prstGeom prst="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spcCol="0" rtlCol="0" anchor="ctr"/>
          <a:lstStyle/>
          <a:p>
            <a:pPr algn="ctr"/>
            <a:endParaRPr lang="de-DE"/>
          </a:p>
        </p:txBody>
      </p:sp>
      <p:grpSp>
        <p:nvGrpSpPr>
          <p:cNvPr id="7" name="Gruppieren 6"/>
          <p:cNvGrpSpPr/>
          <p:nvPr/>
        </p:nvGrpSpPr>
        <p:grpSpPr>
          <a:xfrm>
            <a:off x="118518" y="540271"/>
            <a:ext cx="1270141" cy="606232"/>
            <a:chOff x="107504" y="483518"/>
            <a:chExt cx="1152128" cy="412386"/>
          </a:xfrm>
        </p:grpSpPr>
        <p:pic>
          <p:nvPicPr>
            <p:cNvPr id="35" name="Grafik 34"/>
            <p:cNvPicPr>
              <a:picLocks noChangeAspect="1"/>
            </p:cNvPicPr>
            <p:nvPr/>
          </p:nvPicPr>
          <p:blipFill rotWithShape="1">
            <a:blip r:embed="rId3">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53" name="Textfeld 52"/>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smtClean="0">
                  <a:solidFill>
                    <a:schemeClr val="bg1">
                      <a:lumMod val="50000"/>
                    </a:schemeClr>
                  </a:solidFill>
                  <a:latin typeface="Oswald Light"/>
                  <a:ea typeface="Roboto Light"/>
                  <a:cs typeface="Roboto Light"/>
                  <a:sym typeface="Roboto Light"/>
                </a:rPr>
                <a:t>TRANSFORMIEREN.</a:t>
              </a:r>
              <a:endParaRPr lang="de-DE" sz="800" dirty="0">
                <a:solidFill>
                  <a:schemeClr val="bg1">
                    <a:lumMod val="50000"/>
                  </a:schemeClr>
                </a:solidFill>
                <a:latin typeface="Oswald Light"/>
                <a:ea typeface="Roboto Light"/>
                <a:cs typeface="Roboto Light"/>
                <a:sym typeface="Roboto Light"/>
              </a:endParaRPr>
            </a:p>
          </p:txBody>
        </p:sp>
      </p:grpSp>
      <p:pic>
        <p:nvPicPr>
          <p:cNvPr id="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0235"/>
            <a:ext cx="10074510" cy="343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45872" y="1704330"/>
            <a:ext cx="27119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solidFill>
                  <a:schemeClr val="bg1"/>
                </a:solidFill>
                <a:latin typeface="Oswald Light"/>
              </a:rPr>
              <a:t>HERZLICH WILLKOMMEN</a:t>
            </a:r>
            <a:endParaRPr lang="de-DE" sz="1200" dirty="0">
              <a:solidFill>
                <a:schemeClr val="bg1"/>
              </a:solidFill>
              <a:latin typeface="Oswald Light"/>
            </a:endParaRPr>
          </a:p>
        </p:txBody>
      </p:sp>
      <p:sp>
        <p:nvSpPr>
          <p:cNvPr id="3" name="Rechteck 2"/>
          <p:cNvSpPr/>
          <p:nvPr/>
        </p:nvSpPr>
        <p:spPr>
          <a:xfrm>
            <a:off x="545872" y="2005063"/>
            <a:ext cx="2711977" cy="780157"/>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latin typeface="Oswald Light"/>
              </a:rPr>
              <a:t>Acht Denkräume zur Aktivierung </a:t>
            </a:r>
            <a:r>
              <a:rPr lang="de-DE" sz="1200" dirty="0">
                <a:latin typeface="Oswald Light"/>
              </a:rPr>
              <a:t>der Gesellschaft für einen menschgerechten Weg der Digitalen </a:t>
            </a:r>
            <a:r>
              <a:rPr lang="de-DE" sz="1200" dirty="0" smtClean="0">
                <a:latin typeface="Oswald Light"/>
              </a:rPr>
              <a:t>Transformation</a:t>
            </a:r>
            <a:endParaRPr lang="de-DE" sz="1200" dirty="0">
              <a:latin typeface="Oswald Light"/>
            </a:endParaRPr>
          </a:p>
        </p:txBody>
      </p:sp>
      <p:cxnSp>
        <p:nvCxnSpPr>
          <p:cNvPr id="102" name="Gerade Verbindung 101"/>
          <p:cNvCxnSpPr/>
          <p:nvPr/>
        </p:nvCxnSpPr>
        <p:spPr>
          <a:xfrm>
            <a:off x="4501474" y="5192325"/>
            <a:ext cx="107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3975255" y="4790485"/>
            <a:ext cx="2124000" cy="369332"/>
          </a:xfrm>
          <a:prstGeom prst="rect">
            <a:avLst/>
          </a:prstGeom>
          <a:noFill/>
        </p:spPr>
        <p:txBody>
          <a:bodyPr wrap="square" rtlCol="0">
            <a:spAutoFit/>
          </a:bodyPr>
          <a:lstStyle/>
          <a:p>
            <a:r>
              <a:rPr lang="de-DE" dirty="0" smtClean="0">
                <a:latin typeface="Oswald Light"/>
              </a:rPr>
              <a:t>MITGLIEDSKREIS</a:t>
            </a:r>
            <a:endParaRPr lang="de-DE" dirty="0">
              <a:latin typeface="Oswald Light"/>
            </a:endParaRPr>
          </a:p>
        </p:txBody>
      </p:sp>
      <p:sp>
        <p:nvSpPr>
          <p:cNvPr id="11" name="AutoShape 2" descr="Edit free icon"/>
          <p:cNvSpPr>
            <a:spLocks noChangeAspect="1" noChangeArrowheads="1"/>
          </p:cNvSpPr>
          <p:nvPr/>
        </p:nvSpPr>
        <p:spPr bwMode="auto">
          <a:xfrm>
            <a:off x="171511" y="-1020763"/>
            <a:ext cx="2352146"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1" name="Textfeld 40"/>
          <p:cNvSpPr txBox="1"/>
          <p:nvPr/>
        </p:nvSpPr>
        <p:spPr>
          <a:xfrm>
            <a:off x="8159712" y="31887"/>
            <a:ext cx="635000"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000" b="0" dirty="0">
                <a:solidFill>
                  <a:schemeClr val="bg1"/>
                </a:solidFill>
                <a:latin typeface="Oswald Light"/>
              </a:rPr>
              <a:t>Kontakt</a:t>
            </a:r>
          </a:p>
        </p:txBody>
      </p:sp>
      <p:sp>
        <p:nvSpPr>
          <p:cNvPr id="42" name="Textfeld 41"/>
          <p:cNvSpPr txBox="1"/>
          <p:nvPr/>
        </p:nvSpPr>
        <p:spPr>
          <a:xfrm>
            <a:off x="7263059" y="31887"/>
            <a:ext cx="873125"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Impressum</a:t>
            </a:r>
          </a:p>
        </p:txBody>
      </p:sp>
      <p:sp>
        <p:nvSpPr>
          <p:cNvPr id="46" name="Textfeld 45"/>
          <p:cNvSpPr txBox="1"/>
          <p:nvPr/>
        </p:nvSpPr>
        <p:spPr>
          <a:xfrm>
            <a:off x="8818239" y="31887"/>
            <a:ext cx="1080000"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Mitglieder-Login </a:t>
            </a:r>
          </a:p>
        </p:txBody>
      </p:sp>
      <p:sp>
        <p:nvSpPr>
          <p:cNvPr id="50" name="Textfeld 49"/>
          <p:cNvSpPr txBox="1"/>
          <p:nvPr/>
        </p:nvSpPr>
        <p:spPr>
          <a:xfrm>
            <a:off x="7569515"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56" name="Textfeld 55"/>
          <p:cNvSpPr txBox="1"/>
          <p:nvPr/>
        </p:nvSpPr>
        <p:spPr>
          <a:xfrm>
            <a:off x="4808376"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58" name="Textfeld 57"/>
          <p:cNvSpPr txBox="1"/>
          <p:nvPr/>
        </p:nvSpPr>
        <p:spPr>
          <a:xfrm>
            <a:off x="3198175" y="648165"/>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60" name="Textfeld 59"/>
          <p:cNvSpPr txBox="1"/>
          <p:nvPr/>
        </p:nvSpPr>
        <p:spPr>
          <a:xfrm>
            <a:off x="8969930" y="647365"/>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62" name="Textfeld 61"/>
          <p:cNvSpPr txBox="1"/>
          <p:nvPr/>
        </p:nvSpPr>
        <p:spPr>
          <a:xfrm>
            <a:off x="6208790" y="648165"/>
            <a:ext cx="127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sp>
        <p:nvSpPr>
          <p:cNvPr id="65" name="Textfeld 64"/>
          <p:cNvSpPr txBox="1"/>
          <p:nvPr/>
        </p:nvSpPr>
        <p:spPr>
          <a:xfrm>
            <a:off x="3923901" y="648165"/>
            <a:ext cx="79375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smtClean="0">
                <a:solidFill>
                  <a:srgbClr val="4B0082"/>
                </a:solidFill>
                <a:latin typeface="Oswald Light"/>
                <a:ea typeface="Roboto Light" pitchFamily="2" charset="0"/>
              </a:rPr>
              <a:t>Vision</a:t>
            </a:r>
            <a:endParaRPr lang="de-DE" sz="1500" b="1" dirty="0">
              <a:solidFill>
                <a:srgbClr val="4B0082"/>
              </a:solidFill>
              <a:latin typeface="Oswald Light"/>
              <a:ea typeface="Roboto Light" pitchFamily="2" charset="0"/>
            </a:endParaRPr>
          </a:p>
        </p:txBody>
      </p:sp>
      <p:grpSp>
        <p:nvGrpSpPr>
          <p:cNvPr id="66" name="Gruppieren 65"/>
          <p:cNvGrpSpPr/>
          <p:nvPr/>
        </p:nvGrpSpPr>
        <p:grpSpPr>
          <a:xfrm>
            <a:off x="9000856" y="1038483"/>
            <a:ext cx="936000" cy="650262"/>
            <a:chOff x="4905614" y="980427"/>
            <a:chExt cx="849033" cy="650262"/>
          </a:xfrm>
        </p:grpSpPr>
        <p:sp>
          <p:nvSpPr>
            <p:cNvPr id="67" name="Rechteck 66"/>
            <p:cNvSpPr/>
            <p:nvPr/>
          </p:nvSpPr>
          <p:spPr>
            <a:xfrm>
              <a:off x="4905614" y="1300817"/>
              <a:ext cx="849033" cy="329872"/>
            </a:xfrm>
            <a:prstGeom prst="rect">
              <a:avLst/>
            </a:prstGeom>
            <a:solidFill>
              <a:schemeClr val="bg1"/>
            </a:solidFill>
            <a:ln w="635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err="1" smtClean="0">
                  <a:solidFill>
                    <a:schemeClr val="tx1"/>
                  </a:solidFill>
                  <a:latin typeface="Oswald Light"/>
                </a:rPr>
                <a:t>Philos</a:t>
              </a:r>
              <a:endParaRPr lang="de-DE" sz="900" dirty="0">
                <a:solidFill>
                  <a:schemeClr val="tx1"/>
                </a:solidFill>
                <a:latin typeface="Oswald Light"/>
              </a:endParaRPr>
            </a:p>
          </p:txBody>
        </p:sp>
        <p:sp>
          <p:nvSpPr>
            <p:cNvPr id="68" name="Rechteck 67"/>
            <p:cNvSpPr/>
            <p:nvPr/>
          </p:nvSpPr>
          <p:spPr>
            <a:xfrm>
              <a:off x="4905614" y="980427"/>
              <a:ext cx="849033" cy="329872"/>
            </a:xfrm>
            <a:prstGeom prst="rect">
              <a:avLst/>
            </a:prstGeom>
            <a:solidFill>
              <a:srgbClr val="4B0082"/>
            </a:solidFill>
            <a:ln w="635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smtClean="0">
                  <a:solidFill>
                    <a:schemeClr val="bg1"/>
                  </a:solidFill>
                  <a:latin typeface="Oswald Light"/>
                </a:rPr>
                <a:t>Mitgliedskreis</a:t>
              </a:r>
              <a:endParaRPr lang="de-DE" sz="900" dirty="0">
                <a:solidFill>
                  <a:schemeClr val="bg1"/>
                </a:solidFill>
                <a:latin typeface="Oswald Light"/>
              </a:endParaRPr>
            </a:p>
          </p:txBody>
        </p:sp>
      </p:grpSp>
      <p:sp>
        <p:nvSpPr>
          <p:cNvPr id="72" name="Rechteck 71"/>
          <p:cNvSpPr/>
          <p:nvPr/>
        </p:nvSpPr>
        <p:spPr>
          <a:xfrm>
            <a:off x="5133407" y="5354586"/>
            <a:ext cx="2249136" cy="18846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p:cNvSpPr/>
          <p:nvPr/>
        </p:nvSpPr>
        <p:spPr>
          <a:xfrm>
            <a:off x="2689107" y="5354586"/>
            <a:ext cx="2249136" cy="18846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p:cNvSpPr/>
          <p:nvPr/>
        </p:nvSpPr>
        <p:spPr>
          <a:xfrm>
            <a:off x="244805" y="5354586"/>
            <a:ext cx="2249136" cy="18846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Textfeld 74"/>
          <p:cNvSpPr txBox="1"/>
          <p:nvPr/>
        </p:nvSpPr>
        <p:spPr>
          <a:xfrm>
            <a:off x="589032" y="6885696"/>
            <a:ext cx="1560682" cy="261610"/>
          </a:xfrm>
          <a:prstGeom prst="rect">
            <a:avLst/>
          </a:prstGeom>
          <a:noFill/>
        </p:spPr>
        <p:txBody>
          <a:bodyPr wrap="square" rtlCol="0">
            <a:spAutoFit/>
          </a:bodyPr>
          <a:lstStyle/>
          <a:p>
            <a:r>
              <a:rPr lang="de-DE" sz="1100" dirty="0" smtClean="0">
                <a:latin typeface="Oswald Light"/>
              </a:rPr>
              <a:t>Dr. Andreas F. Philipp</a:t>
            </a:r>
            <a:endParaRPr lang="de-DE" sz="1100" dirty="0">
              <a:latin typeface="Oswald Light"/>
            </a:endParaRPr>
          </a:p>
        </p:txBody>
      </p:sp>
      <p:sp>
        <p:nvSpPr>
          <p:cNvPr id="76" name="Textfeld 75"/>
          <p:cNvSpPr txBox="1"/>
          <p:nvPr/>
        </p:nvSpPr>
        <p:spPr>
          <a:xfrm>
            <a:off x="3345675" y="6931477"/>
            <a:ext cx="936000" cy="261610"/>
          </a:xfrm>
          <a:prstGeom prst="rect">
            <a:avLst/>
          </a:prstGeom>
          <a:noFill/>
        </p:spPr>
        <p:txBody>
          <a:bodyPr wrap="square" rtlCol="0">
            <a:spAutoFit/>
          </a:bodyPr>
          <a:lstStyle/>
          <a:p>
            <a:r>
              <a:rPr lang="de-DE" sz="1100" dirty="0" smtClean="0">
                <a:latin typeface="Oswald Light"/>
              </a:rPr>
              <a:t>Blanca Pohl</a:t>
            </a:r>
            <a:endParaRPr lang="de-DE" sz="1100" dirty="0">
              <a:latin typeface="Oswald Light"/>
            </a:endParaRPr>
          </a:p>
        </p:txBody>
      </p:sp>
      <p:sp>
        <p:nvSpPr>
          <p:cNvPr id="77" name="Textfeld 76"/>
          <p:cNvSpPr txBox="1"/>
          <p:nvPr/>
        </p:nvSpPr>
        <p:spPr>
          <a:xfrm>
            <a:off x="5717975" y="6931477"/>
            <a:ext cx="1080000" cy="259398"/>
          </a:xfrm>
          <a:prstGeom prst="rect">
            <a:avLst/>
          </a:prstGeom>
          <a:noFill/>
        </p:spPr>
        <p:txBody>
          <a:bodyPr wrap="square" rtlCol="0">
            <a:spAutoFit/>
          </a:bodyPr>
          <a:lstStyle/>
          <a:p>
            <a:r>
              <a:rPr lang="de-DE" sz="1100" dirty="0" smtClean="0">
                <a:latin typeface="Oswald Light"/>
              </a:rPr>
              <a:t>Hanjo Achatzi</a:t>
            </a:r>
            <a:endParaRPr lang="de-DE" sz="1100" dirty="0">
              <a:latin typeface="Oswald Light"/>
            </a:endParaRPr>
          </a:p>
        </p:txBody>
      </p:sp>
      <p:pic>
        <p:nvPicPr>
          <p:cNvPr id="78" name="Picture 4" descr="C:\Users\Clara\ownCloud\08_Vorlagen\Philos Corporate Design NEU\06_Website_Bilder\philos_team_jpegs_270_140917\a_phillip2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579" y="5570611"/>
            <a:ext cx="1417588" cy="128587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5" descr="C:\Users\Clara\ownCloud\08_Vorlagen\Philos Corporate Design NEU\06_Website_Bilder\philos_team_jpegs_270_140917\h_achatzi27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9553" y="5570610"/>
            <a:ext cx="1416844" cy="12852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C:\Users\Clara\ownCloud\08_Vorlagen\Philos Corporate Design NEU\06_Website_Bilder\philos_team_jpegs_270_140917\portrait_neu2_27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5253" y="5570610"/>
            <a:ext cx="1416844" cy="1285200"/>
          </a:xfrm>
          <a:prstGeom prst="rect">
            <a:avLst/>
          </a:prstGeom>
          <a:noFill/>
          <a:extLst>
            <a:ext uri="{909E8E84-426E-40DD-AFC4-6F175D3DCCD1}">
              <a14:hiddenFill xmlns:a14="http://schemas.microsoft.com/office/drawing/2010/main">
                <a:solidFill>
                  <a:srgbClr val="FFFFFF"/>
                </a:solidFill>
              </a14:hiddenFill>
            </a:ext>
          </a:extLst>
        </p:spPr>
      </p:pic>
      <p:sp>
        <p:nvSpPr>
          <p:cNvPr id="92" name="Textfeld 91"/>
          <p:cNvSpPr txBox="1"/>
          <p:nvPr/>
        </p:nvSpPr>
        <p:spPr>
          <a:xfrm>
            <a:off x="7627323" y="4716736"/>
            <a:ext cx="1728493" cy="307777"/>
          </a:xfrm>
          <a:prstGeom prst="rect">
            <a:avLst/>
          </a:prstGeom>
          <a:noFill/>
        </p:spPr>
        <p:txBody>
          <a:bodyPr wrap="square" rtlCol="0">
            <a:spAutoFit/>
          </a:bodyPr>
          <a:lstStyle>
            <a:defPPr>
              <a:defRPr lang="de-DE"/>
            </a:defPPr>
            <a:lvl1pPr>
              <a:defRPr sz="1400">
                <a:latin typeface="Oswald Light"/>
              </a:defRPr>
            </a:lvl1pPr>
          </a:lstStyle>
          <a:p>
            <a:r>
              <a:rPr lang="de-DE" dirty="0"/>
              <a:t>Termine</a:t>
            </a:r>
          </a:p>
        </p:txBody>
      </p:sp>
      <p:sp>
        <p:nvSpPr>
          <p:cNvPr id="93" name="Abgerundetes Rechteck 92"/>
          <p:cNvSpPr/>
          <p:nvPr/>
        </p:nvSpPr>
        <p:spPr>
          <a:xfrm>
            <a:off x="8206027" y="5080612"/>
            <a:ext cx="1802809"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r>
              <a:rPr kumimoji="0" lang="de-DE" sz="1000" b="1" i="0" u="none" strike="noStrike" cap="none" spc="0" normalizeH="0" dirty="0" smtClean="0">
                <a:ln>
                  <a:noFill/>
                </a:ln>
                <a:effectLst/>
                <a:uFillTx/>
                <a:latin typeface="Oswald Light"/>
                <a:sym typeface="Oswald Light"/>
              </a:rPr>
              <a:t/>
            </a:r>
            <a:br>
              <a:rPr kumimoji="0" lang="de-DE" sz="1000" b="1" i="0" u="none" strike="noStrike" cap="none" spc="0" normalizeH="0" dirty="0" smtClean="0">
                <a:ln>
                  <a:noFill/>
                </a:ln>
                <a:effectLst/>
                <a:uFillTx/>
                <a:latin typeface="Oswald Light"/>
                <a:sym typeface="Oswald Light"/>
              </a:rPr>
            </a:br>
            <a:endParaRPr kumimoji="0" lang="de-DE" sz="1000" b="0" i="0" u="none" strike="noStrike" cap="none" spc="0" normalizeH="0" baseline="0" dirty="0">
              <a:ln>
                <a:noFill/>
              </a:ln>
              <a:effectLst/>
              <a:uFillTx/>
              <a:latin typeface="Oswald Light"/>
              <a:sym typeface="Oswald Light"/>
            </a:endParaRPr>
          </a:p>
        </p:txBody>
      </p:sp>
      <p:sp>
        <p:nvSpPr>
          <p:cNvPr id="94" name="Abgerundetes Rechteck 93"/>
          <p:cNvSpPr/>
          <p:nvPr/>
        </p:nvSpPr>
        <p:spPr>
          <a:xfrm>
            <a:off x="8212069" y="5685697"/>
            <a:ext cx="1788274"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endParaRPr kumimoji="0" lang="de-DE" sz="900" b="0" i="0" u="none" strike="noStrike" cap="none" spc="0" normalizeH="0" baseline="0" dirty="0">
              <a:ln>
                <a:noFill/>
              </a:ln>
              <a:effectLst/>
              <a:uFillTx/>
              <a:latin typeface="Oswald Light"/>
              <a:sym typeface="Oswald Light"/>
            </a:endParaRPr>
          </a:p>
        </p:txBody>
      </p:sp>
      <p:grpSp>
        <p:nvGrpSpPr>
          <p:cNvPr id="95" name="Gruppieren 94"/>
          <p:cNvGrpSpPr/>
          <p:nvPr/>
        </p:nvGrpSpPr>
        <p:grpSpPr>
          <a:xfrm>
            <a:off x="7667300" y="5080613"/>
            <a:ext cx="442604" cy="1054847"/>
            <a:chOff x="7700665" y="5080613"/>
            <a:chExt cx="442604" cy="1054847"/>
          </a:xfrm>
        </p:grpSpPr>
        <p:sp>
          <p:nvSpPr>
            <p:cNvPr id="96" name="Abgerundetes Rechteck 95"/>
            <p:cNvSpPr/>
            <p:nvPr/>
          </p:nvSpPr>
          <p:spPr>
            <a:xfrm>
              <a:off x="7700665" y="5141529"/>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97" name="Rechteck 96"/>
            <p:cNvSpPr/>
            <p:nvPr/>
          </p:nvSpPr>
          <p:spPr>
            <a:xfrm>
              <a:off x="7818603" y="5257602"/>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8</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98" name="Auf der gleichen Seite des Rechtecks liegende Ecken abrunden 97"/>
            <p:cNvSpPr/>
            <p:nvPr/>
          </p:nvSpPr>
          <p:spPr>
            <a:xfrm>
              <a:off x="7700665" y="5080613"/>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DEZ </a:t>
              </a:r>
              <a:endParaRPr lang="de-DE" sz="700" b="1" dirty="0">
                <a:latin typeface="Oswald Light"/>
                <a:ea typeface="Roboto Light" pitchFamily="2" charset="0"/>
              </a:endParaRPr>
            </a:p>
          </p:txBody>
        </p:sp>
        <p:sp>
          <p:nvSpPr>
            <p:cNvPr id="99" name="Rechteck 98"/>
            <p:cNvSpPr/>
            <p:nvPr/>
          </p:nvSpPr>
          <p:spPr>
            <a:xfrm>
              <a:off x="7766932" y="5385910"/>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sp>
          <p:nvSpPr>
            <p:cNvPr id="101" name="Abgerundetes Rechteck 100"/>
            <p:cNvSpPr/>
            <p:nvPr/>
          </p:nvSpPr>
          <p:spPr>
            <a:xfrm>
              <a:off x="7706706" y="5746614"/>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103" name="Rechteck 102"/>
            <p:cNvSpPr/>
            <p:nvPr/>
          </p:nvSpPr>
          <p:spPr>
            <a:xfrm>
              <a:off x="7824644" y="5862687"/>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x</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104" name="Auf der gleichen Seite des Rechtecks liegende Ecken abrunden 103"/>
            <p:cNvSpPr/>
            <p:nvPr/>
          </p:nvSpPr>
          <p:spPr>
            <a:xfrm>
              <a:off x="7706706" y="5685698"/>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JAN</a:t>
              </a:r>
              <a:endParaRPr lang="de-DE" sz="700" b="1" dirty="0">
                <a:latin typeface="Oswald Light"/>
                <a:ea typeface="Roboto Light" pitchFamily="2" charset="0"/>
              </a:endParaRPr>
            </a:p>
          </p:txBody>
        </p:sp>
        <p:sp>
          <p:nvSpPr>
            <p:cNvPr id="105" name="Rechteck 104"/>
            <p:cNvSpPr/>
            <p:nvPr/>
          </p:nvSpPr>
          <p:spPr>
            <a:xfrm>
              <a:off x="7775861" y="5990995"/>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grpSp>
      <p:sp>
        <p:nvSpPr>
          <p:cNvPr id="106" name="Textfeld 105"/>
          <p:cNvSpPr txBox="1"/>
          <p:nvPr/>
        </p:nvSpPr>
        <p:spPr>
          <a:xfrm>
            <a:off x="8206029" y="5684833"/>
            <a:ext cx="1692210" cy="253916"/>
          </a:xfrm>
          <a:prstGeom prst="rect">
            <a:avLst/>
          </a:prstGeom>
          <a:noFill/>
        </p:spPr>
        <p:txBody>
          <a:bodyPr wrap="square" rtlCol="0">
            <a:spAutoFit/>
          </a:bodyPr>
          <a:lstStyle/>
          <a:p>
            <a:r>
              <a:rPr lang="de-DE" sz="1050" dirty="0" smtClean="0">
                <a:latin typeface="Oswald Light"/>
                <a:sym typeface="Oswald Light"/>
              </a:rPr>
              <a:t>Wirtschaft </a:t>
            </a:r>
            <a:r>
              <a:rPr lang="de-DE" sz="1050" dirty="0">
                <a:latin typeface="Oswald Light"/>
                <a:sym typeface="Oswald Light"/>
              </a:rPr>
              <a:t>neu </a:t>
            </a:r>
            <a:r>
              <a:rPr lang="de-DE" sz="1050" dirty="0" smtClean="0">
                <a:latin typeface="Oswald Light"/>
                <a:sym typeface="Oswald Light"/>
              </a:rPr>
              <a:t>denken</a:t>
            </a:r>
            <a:endParaRPr lang="de-DE" sz="1050" dirty="0"/>
          </a:p>
        </p:txBody>
      </p:sp>
      <p:sp>
        <p:nvSpPr>
          <p:cNvPr id="107" name="Textfeld 106"/>
          <p:cNvSpPr txBox="1"/>
          <p:nvPr/>
        </p:nvSpPr>
        <p:spPr>
          <a:xfrm>
            <a:off x="8211173" y="5097114"/>
            <a:ext cx="1872000" cy="577081"/>
          </a:xfrm>
          <a:prstGeom prst="rect">
            <a:avLst/>
          </a:prstGeom>
          <a:noFill/>
        </p:spPr>
        <p:txBody>
          <a:bodyPr wrap="square" rtlCol="0">
            <a:spAutoFit/>
          </a:bodyPr>
          <a:lstStyle/>
          <a:p>
            <a:pPr defTabSz="457200" latinLnBrk="1" hangingPunct="0"/>
            <a:r>
              <a:rPr lang="de-DE" sz="1050" b="1" dirty="0" smtClean="0">
                <a:latin typeface="Oswald Light"/>
                <a:sym typeface="Oswald Light"/>
              </a:rPr>
              <a:t>Begegnungsraum</a:t>
            </a:r>
            <a:r>
              <a:rPr lang="de-DE" sz="1050" dirty="0" smtClean="0">
                <a:latin typeface="Oswald Light"/>
                <a:sym typeface="Oswald Light"/>
              </a:rPr>
              <a:t/>
            </a:r>
            <a:br>
              <a:rPr lang="de-DE" sz="1050" dirty="0" smtClean="0">
                <a:latin typeface="Oswald Light"/>
                <a:sym typeface="Oswald Light"/>
              </a:rPr>
            </a:br>
            <a:r>
              <a:rPr lang="de-DE" sz="1050" dirty="0" smtClean="0">
                <a:latin typeface="Oswald Light"/>
                <a:sym typeface="Oswald Light"/>
              </a:rPr>
              <a:t>„Innovation </a:t>
            </a:r>
            <a:r>
              <a:rPr lang="de-DE" sz="1050" dirty="0" smtClean="0">
                <a:latin typeface="Oswald Light"/>
                <a:sym typeface="Oswald Light"/>
              </a:rPr>
              <a:t>&amp; </a:t>
            </a:r>
            <a:r>
              <a:rPr lang="de-DE" sz="1050" dirty="0" err="1" smtClean="0">
                <a:latin typeface="Oswald Light"/>
                <a:sym typeface="Oswald Light"/>
              </a:rPr>
              <a:t>Collaboration</a:t>
            </a:r>
            <a:r>
              <a:rPr lang="de-DE" sz="1050" dirty="0" smtClean="0">
                <a:latin typeface="Oswald Light"/>
                <a:sym typeface="Oswald Light"/>
              </a:rPr>
              <a:t>“ </a:t>
            </a:r>
            <a:endParaRPr lang="de-DE" sz="1050" dirty="0">
              <a:latin typeface="Oswald Light"/>
              <a:sym typeface="Oswald Light"/>
            </a:endParaRPr>
          </a:p>
        </p:txBody>
      </p:sp>
    </p:spTree>
    <p:extLst>
      <p:ext uri="{BB962C8B-B14F-4D97-AF65-F5344CB8AC3E}">
        <p14:creationId xmlns:p14="http://schemas.microsoft.com/office/powerpoint/2010/main" val="245431930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hteck 36"/>
          <p:cNvSpPr/>
          <p:nvPr/>
        </p:nvSpPr>
        <p:spPr>
          <a:xfrm>
            <a:off x="266850" y="1764407"/>
            <a:ext cx="2249136" cy="18846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2" name="Picture 4" descr="C:\Users\Clara\ownCloud\08_Vorlagen\Philos Corporate Design NEU\06_Website_Bilder\philos_team_jpegs_270_140917\a_phillip2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84" y="2145299"/>
            <a:ext cx="1417588" cy="12858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ieren 6"/>
          <p:cNvGrpSpPr/>
          <p:nvPr/>
        </p:nvGrpSpPr>
        <p:grpSpPr>
          <a:xfrm>
            <a:off x="118518" y="180231"/>
            <a:ext cx="1270141" cy="606232"/>
            <a:chOff x="107504" y="483518"/>
            <a:chExt cx="1152128" cy="412386"/>
          </a:xfrm>
        </p:grpSpPr>
        <p:pic>
          <p:nvPicPr>
            <p:cNvPr id="35" name="Grafik 34"/>
            <p:cNvPicPr>
              <a:picLocks noChangeAspect="1"/>
            </p:cNvPicPr>
            <p:nvPr/>
          </p:nvPicPr>
          <p:blipFill rotWithShape="1">
            <a:blip r:embed="rId4">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53" name="Textfeld 52"/>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smtClean="0">
                  <a:solidFill>
                    <a:schemeClr val="bg1">
                      <a:lumMod val="50000"/>
                    </a:schemeClr>
                  </a:solidFill>
                  <a:latin typeface="Oswald Light"/>
                  <a:ea typeface="Roboto Light"/>
                  <a:cs typeface="Roboto Light"/>
                  <a:sym typeface="Roboto Light"/>
                </a:rPr>
                <a:t>TRANSFORMIEREN.</a:t>
              </a:r>
              <a:endParaRPr lang="de-DE" sz="800" dirty="0">
                <a:solidFill>
                  <a:schemeClr val="bg1">
                    <a:lumMod val="50000"/>
                  </a:schemeClr>
                </a:solidFill>
                <a:latin typeface="Oswald Light"/>
                <a:ea typeface="Roboto Light"/>
                <a:cs typeface="Roboto Light"/>
                <a:sym typeface="Roboto Light"/>
              </a:endParaRPr>
            </a:p>
          </p:txBody>
        </p:sp>
      </p:grpSp>
      <p:sp>
        <p:nvSpPr>
          <p:cNvPr id="59" name="Textfeld 58"/>
          <p:cNvSpPr txBox="1"/>
          <p:nvPr/>
        </p:nvSpPr>
        <p:spPr>
          <a:xfrm>
            <a:off x="7590627" y="266861"/>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61" name="Textfeld 60"/>
          <p:cNvSpPr txBox="1"/>
          <p:nvPr/>
        </p:nvSpPr>
        <p:spPr>
          <a:xfrm>
            <a:off x="4167090" y="266861"/>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63" name="Textfeld 62"/>
          <p:cNvSpPr txBox="1"/>
          <p:nvPr/>
        </p:nvSpPr>
        <p:spPr>
          <a:xfrm>
            <a:off x="5546394" y="266861"/>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64" name="Textfeld 63"/>
          <p:cNvSpPr txBox="1"/>
          <p:nvPr/>
        </p:nvSpPr>
        <p:spPr>
          <a:xfrm>
            <a:off x="8969930" y="266858"/>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69" name="Textfeld 68"/>
          <p:cNvSpPr txBox="1"/>
          <p:nvPr/>
        </p:nvSpPr>
        <p:spPr>
          <a:xfrm>
            <a:off x="6251011" y="266861"/>
            <a:ext cx="127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sp>
        <p:nvSpPr>
          <p:cNvPr id="11" name="AutoShape 2" descr="Edit free icon"/>
          <p:cNvSpPr>
            <a:spLocks noChangeAspect="1" noChangeArrowheads="1"/>
          </p:cNvSpPr>
          <p:nvPr/>
        </p:nvSpPr>
        <p:spPr bwMode="auto">
          <a:xfrm>
            <a:off x="171511" y="-1020763"/>
            <a:ext cx="2352146"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Rechteck 30"/>
          <p:cNvSpPr/>
          <p:nvPr/>
        </p:nvSpPr>
        <p:spPr>
          <a:xfrm>
            <a:off x="5155452" y="1764407"/>
            <a:ext cx="2249136" cy="18846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2711152" y="1764407"/>
            <a:ext cx="2249136" cy="18846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p:cNvSpPr/>
          <p:nvPr/>
        </p:nvSpPr>
        <p:spPr>
          <a:xfrm>
            <a:off x="5155452" y="3801475"/>
            <a:ext cx="2249136" cy="18846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p:nvSpPr>
        <p:spPr>
          <a:xfrm>
            <a:off x="2711152" y="3801475"/>
            <a:ext cx="2249136" cy="18846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p:cNvSpPr/>
          <p:nvPr/>
        </p:nvSpPr>
        <p:spPr>
          <a:xfrm>
            <a:off x="266850" y="3801475"/>
            <a:ext cx="2249136" cy="18846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p:cNvSpPr txBox="1"/>
          <p:nvPr/>
        </p:nvSpPr>
        <p:spPr>
          <a:xfrm>
            <a:off x="3367720" y="3301475"/>
            <a:ext cx="936000" cy="261610"/>
          </a:xfrm>
          <a:prstGeom prst="rect">
            <a:avLst/>
          </a:prstGeom>
          <a:noFill/>
        </p:spPr>
        <p:txBody>
          <a:bodyPr wrap="square" rtlCol="0">
            <a:spAutoFit/>
          </a:bodyPr>
          <a:lstStyle/>
          <a:p>
            <a:r>
              <a:rPr lang="de-DE" sz="1100" dirty="0" smtClean="0">
                <a:latin typeface="Oswald Light"/>
              </a:rPr>
              <a:t>Blanca Pohl</a:t>
            </a:r>
            <a:endParaRPr lang="de-DE" sz="1100" dirty="0">
              <a:latin typeface="Oswald Light"/>
            </a:endParaRPr>
          </a:p>
        </p:txBody>
      </p:sp>
      <p:sp>
        <p:nvSpPr>
          <p:cNvPr id="65" name="Textfeld 64"/>
          <p:cNvSpPr txBox="1"/>
          <p:nvPr/>
        </p:nvSpPr>
        <p:spPr>
          <a:xfrm>
            <a:off x="5740020" y="3301475"/>
            <a:ext cx="1080000" cy="259398"/>
          </a:xfrm>
          <a:prstGeom prst="rect">
            <a:avLst/>
          </a:prstGeom>
          <a:noFill/>
        </p:spPr>
        <p:txBody>
          <a:bodyPr wrap="square" rtlCol="0">
            <a:spAutoFit/>
          </a:bodyPr>
          <a:lstStyle/>
          <a:p>
            <a:r>
              <a:rPr lang="de-DE" sz="1100" dirty="0" smtClean="0">
                <a:latin typeface="Oswald Light"/>
              </a:rPr>
              <a:t>Hanjo Achatzi</a:t>
            </a:r>
            <a:endParaRPr lang="de-DE" sz="1100" dirty="0">
              <a:latin typeface="Oswald Light"/>
            </a:endParaRPr>
          </a:p>
        </p:txBody>
      </p:sp>
      <p:pic>
        <p:nvPicPr>
          <p:cNvPr id="66" name="Picture 5" descr="C:\Users\Clara\ownCloud\08_Vorlagen\Philos Corporate Design NEU\06_Website_Bilder\philos_team_jpegs_270_140917\h_achatzi2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1598" y="1940608"/>
            <a:ext cx="1416844" cy="12852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 descr="C:\Users\Clara\ownCloud\08_Vorlagen\Philos Corporate Design NEU\06_Website_Bilder\philos_team_jpegs_270_140917\portrait_neu2_27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7298" y="1940608"/>
            <a:ext cx="1416844" cy="12852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7" descr="C:\Users\Clara\Desktop\Philos Beratung\Forschungsprojekt\Konzept\Bild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433" y="3996655"/>
            <a:ext cx="1415970" cy="1285200"/>
          </a:xfrm>
          <a:prstGeom prst="rect">
            <a:avLst/>
          </a:prstGeom>
          <a:noFill/>
          <a:extLst>
            <a:ext uri="{909E8E84-426E-40DD-AFC4-6F175D3DCCD1}">
              <a14:hiddenFill xmlns:a14="http://schemas.microsoft.com/office/drawing/2010/main">
                <a:solidFill>
                  <a:srgbClr val="FFFFFF"/>
                </a:solidFill>
              </a14:hiddenFill>
            </a:ext>
          </a:extLst>
        </p:spPr>
      </p:pic>
      <p:sp>
        <p:nvSpPr>
          <p:cNvPr id="70" name="Textfeld 69"/>
          <p:cNvSpPr txBox="1"/>
          <p:nvPr/>
        </p:nvSpPr>
        <p:spPr>
          <a:xfrm>
            <a:off x="757090" y="5335947"/>
            <a:ext cx="1044000" cy="259398"/>
          </a:xfrm>
          <a:prstGeom prst="rect">
            <a:avLst/>
          </a:prstGeom>
          <a:noFill/>
        </p:spPr>
        <p:txBody>
          <a:bodyPr wrap="square" rtlCol="0">
            <a:spAutoFit/>
          </a:bodyPr>
          <a:lstStyle/>
          <a:p>
            <a:r>
              <a:rPr lang="de-DE" sz="1100" dirty="0" smtClean="0">
                <a:latin typeface="Oswald Light"/>
              </a:rPr>
              <a:t>Markus Hecht</a:t>
            </a:r>
            <a:endParaRPr lang="de-DE" sz="1100" dirty="0">
              <a:latin typeface="Oswald Light"/>
            </a:endParaRPr>
          </a:p>
        </p:txBody>
      </p:sp>
      <p:sp>
        <p:nvSpPr>
          <p:cNvPr id="4" name="Textfeld 3"/>
          <p:cNvSpPr txBox="1"/>
          <p:nvPr/>
        </p:nvSpPr>
        <p:spPr>
          <a:xfrm>
            <a:off x="274521" y="1764407"/>
            <a:ext cx="2249136" cy="1919524"/>
          </a:xfrm>
          <a:prstGeom prst="rect">
            <a:avLst/>
          </a:prstGeom>
          <a:solidFill>
            <a:schemeClr val="bg1">
              <a:lumMod val="95000"/>
              <a:alpha val="74000"/>
            </a:schemeClr>
          </a:solidFill>
        </p:spPr>
        <p:txBody>
          <a:bodyPr wrap="square" rtlCol="0">
            <a:noAutofit/>
          </a:bodyPr>
          <a:lstStyle/>
          <a:p>
            <a:pPr algn="ctr"/>
            <a:r>
              <a:rPr lang="de-DE" sz="1100" dirty="0" smtClean="0">
                <a:latin typeface="Oswald Light"/>
              </a:rPr>
              <a:t>Kleiner </a:t>
            </a:r>
            <a:r>
              <a:rPr lang="de-DE" sz="1100" dirty="0" smtClean="0">
                <a:latin typeface="Oswald Light"/>
              </a:rPr>
              <a:t>Text zu Leitfragen wie „Was mich motiviert“; </a:t>
            </a:r>
          </a:p>
          <a:p>
            <a:pPr algn="ctr"/>
            <a:r>
              <a:rPr lang="de-DE" sz="1100" dirty="0" smtClean="0">
                <a:latin typeface="Oswald Light"/>
              </a:rPr>
              <a:t>„Wie möchte ich in Zukunft leben</a:t>
            </a:r>
            <a:r>
              <a:rPr lang="de-DE" sz="1100" dirty="0" smtClean="0">
                <a:latin typeface="Oswald Light"/>
              </a:rPr>
              <a:t>?“</a:t>
            </a:r>
          </a:p>
          <a:p>
            <a:pPr algn="ctr"/>
            <a:endParaRPr lang="de-DE" sz="1100" dirty="0" smtClean="0">
              <a:latin typeface="Oswald Light"/>
            </a:endParaRPr>
          </a:p>
          <a:p>
            <a:pPr algn="ctr"/>
            <a:endParaRPr lang="de-DE" sz="1100" dirty="0">
              <a:latin typeface="Oswald Light"/>
            </a:endParaRPr>
          </a:p>
          <a:p>
            <a:pPr algn="ctr"/>
            <a:r>
              <a:rPr lang="de-DE" sz="1100" dirty="0" smtClean="0">
                <a:latin typeface="Oswald Light"/>
              </a:rPr>
              <a:t>und bei </a:t>
            </a:r>
            <a:r>
              <a:rPr lang="de-DE" sz="1100" dirty="0" err="1" smtClean="0">
                <a:latin typeface="Oswald Light"/>
              </a:rPr>
              <a:t>Philos</a:t>
            </a:r>
            <a:r>
              <a:rPr lang="de-DE" sz="1100" dirty="0" smtClean="0">
                <a:latin typeface="Oswald Light"/>
              </a:rPr>
              <a:t> Beratern: </a:t>
            </a:r>
            <a:endParaRPr lang="de-DE" sz="1100" dirty="0">
              <a:latin typeface="Oswald Light"/>
            </a:endParaRPr>
          </a:p>
          <a:p>
            <a:pPr algn="ctr"/>
            <a:endParaRPr lang="de-DE" sz="1100" dirty="0">
              <a:latin typeface="Oswald Light"/>
            </a:endParaRPr>
          </a:p>
          <a:p>
            <a:pPr algn="ctr"/>
            <a:r>
              <a:rPr lang="de-DE" sz="1100" dirty="0" smtClean="0">
                <a:latin typeface="Oswald Light"/>
              </a:rPr>
              <a:t>LINK Video Profil </a:t>
            </a:r>
            <a:r>
              <a:rPr lang="de-DE" sz="1100" dirty="0" err="1" smtClean="0">
                <a:latin typeface="Oswald Light"/>
              </a:rPr>
              <a:t>Philos</a:t>
            </a:r>
            <a:r>
              <a:rPr lang="de-DE" sz="1100" dirty="0" smtClean="0">
                <a:latin typeface="Oswald Light"/>
              </a:rPr>
              <a:t> Homepage</a:t>
            </a:r>
            <a:endParaRPr lang="de-DE" sz="1100" dirty="0">
              <a:latin typeface="Oswald Light"/>
            </a:endParaRPr>
          </a:p>
        </p:txBody>
      </p:sp>
      <p:cxnSp>
        <p:nvCxnSpPr>
          <p:cNvPr id="73" name="Gerade Verbindung 72"/>
          <p:cNvCxnSpPr/>
          <p:nvPr/>
        </p:nvCxnSpPr>
        <p:spPr>
          <a:xfrm>
            <a:off x="4501474" y="1476375"/>
            <a:ext cx="107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74" name="Textfeld 73"/>
          <p:cNvSpPr txBox="1"/>
          <p:nvPr/>
        </p:nvSpPr>
        <p:spPr>
          <a:xfrm>
            <a:off x="3975255" y="1074535"/>
            <a:ext cx="2124000" cy="369332"/>
          </a:xfrm>
          <a:prstGeom prst="rect">
            <a:avLst/>
          </a:prstGeom>
          <a:noFill/>
        </p:spPr>
        <p:txBody>
          <a:bodyPr wrap="square" rtlCol="0">
            <a:spAutoFit/>
          </a:bodyPr>
          <a:lstStyle/>
          <a:p>
            <a:r>
              <a:rPr lang="de-DE" dirty="0" smtClean="0">
                <a:latin typeface="Oswald Light"/>
              </a:rPr>
              <a:t>MITGLIEDSKREIS</a:t>
            </a:r>
            <a:endParaRPr lang="de-DE" dirty="0">
              <a:latin typeface="Oswald Light"/>
            </a:endParaRPr>
          </a:p>
        </p:txBody>
      </p:sp>
    </p:spTree>
    <p:extLst>
      <p:ext uri="{BB962C8B-B14F-4D97-AF65-F5344CB8AC3E}">
        <p14:creationId xmlns:p14="http://schemas.microsoft.com/office/powerpoint/2010/main" val="387528925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 y="-15093"/>
            <a:ext cx="10075940" cy="386105"/>
          </a:xfrm>
          <a:prstGeom prst="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spcCol="0" rtlCol="0" anchor="ctr"/>
          <a:lstStyle/>
          <a:p>
            <a:pPr algn="ctr"/>
            <a:endParaRPr lang="de-DE"/>
          </a:p>
        </p:txBody>
      </p:sp>
      <p:grpSp>
        <p:nvGrpSpPr>
          <p:cNvPr id="7" name="Gruppieren 6"/>
          <p:cNvGrpSpPr/>
          <p:nvPr/>
        </p:nvGrpSpPr>
        <p:grpSpPr>
          <a:xfrm>
            <a:off x="118518" y="540271"/>
            <a:ext cx="1270141" cy="606232"/>
            <a:chOff x="107504" y="483518"/>
            <a:chExt cx="1152128" cy="412386"/>
          </a:xfrm>
        </p:grpSpPr>
        <p:pic>
          <p:nvPicPr>
            <p:cNvPr id="35" name="Grafik 34"/>
            <p:cNvPicPr>
              <a:picLocks noChangeAspect="1"/>
            </p:cNvPicPr>
            <p:nvPr/>
          </p:nvPicPr>
          <p:blipFill rotWithShape="1">
            <a:blip r:embed="rId3">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53" name="Textfeld 52"/>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smtClean="0">
                  <a:solidFill>
                    <a:schemeClr val="bg1">
                      <a:lumMod val="50000"/>
                    </a:schemeClr>
                  </a:solidFill>
                  <a:latin typeface="Oswald Light"/>
                  <a:ea typeface="Roboto Light"/>
                  <a:cs typeface="Roboto Light"/>
                  <a:sym typeface="Roboto Light"/>
                </a:rPr>
                <a:t>TRANSFORMIEREN.</a:t>
              </a:r>
              <a:endParaRPr lang="de-DE" sz="800" dirty="0">
                <a:solidFill>
                  <a:schemeClr val="bg1">
                    <a:lumMod val="50000"/>
                  </a:schemeClr>
                </a:solidFill>
                <a:latin typeface="Oswald Light"/>
                <a:ea typeface="Roboto Light"/>
                <a:cs typeface="Roboto Light"/>
                <a:sym typeface="Roboto Light"/>
              </a:endParaRPr>
            </a:p>
          </p:txBody>
        </p:sp>
      </p:grpSp>
      <p:pic>
        <p:nvPicPr>
          <p:cNvPr id="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0235"/>
            <a:ext cx="10074510" cy="343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45872" y="1704330"/>
            <a:ext cx="27119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solidFill>
                  <a:schemeClr val="bg1"/>
                </a:solidFill>
                <a:latin typeface="Oswald Light"/>
              </a:rPr>
              <a:t>HERZLICH WILLKOMMEN</a:t>
            </a:r>
            <a:endParaRPr lang="de-DE" sz="1200" dirty="0">
              <a:solidFill>
                <a:schemeClr val="bg1"/>
              </a:solidFill>
              <a:latin typeface="Oswald Light"/>
            </a:endParaRPr>
          </a:p>
        </p:txBody>
      </p:sp>
      <p:sp>
        <p:nvSpPr>
          <p:cNvPr id="3" name="Rechteck 2"/>
          <p:cNvSpPr/>
          <p:nvPr/>
        </p:nvSpPr>
        <p:spPr>
          <a:xfrm>
            <a:off x="545872" y="2005063"/>
            <a:ext cx="2711977" cy="780157"/>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latin typeface="Oswald Light"/>
              </a:rPr>
              <a:t>Acht Denkräume zur Aktivierung </a:t>
            </a:r>
            <a:r>
              <a:rPr lang="de-DE" sz="1200" dirty="0">
                <a:latin typeface="Oswald Light"/>
              </a:rPr>
              <a:t>der Gesellschaft für einen menschgerechten Weg der Digitalen </a:t>
            </a:r>
            <a:r>
              <a:rPr lang="de-DE" sz="1200" dirty="0" smtClean="0">
                <a:latin typeface="Oswald Light"/>
              </a:rPr>
              <a:t>Transformation</a:t>
            </a:r>
            <a:endParaRPr lang="de-DE" sz="1200" dirty="0">
              <a:latin typeface="Oswald Light"/>
            </a:endParaRPr>
          </a:p>
        </p:txBody>
      </p:sp>
      <p:cxnSp>
        <p:nvCxnSpPr>
          <p:cNvPr id="102" name="Gerade Verbindung 101"/>
          <p:cNvCxnSpPr/>
          <p:nvPr/>
        </p:nvCxnSpPr>
        <p:spPr>
          <a:xfrm>
            <a:off x="4501474" y="5206277"/>
            <a:ext cx="107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3867255" y="4790484"/>
            <a:ext cx="2340000" cy="369332"/>
          </a:xfrm>
          <a:prstGeom prst="rect">
            <a:avLst/>
          </a:prstGeom>
          <a:noFill/>
        </p:spPr>
        <p:txBody>
          <a:bodyPr wrap="square" rtlCol="0">
            <a:spAutoFit/>
          </a:bodyPr>
          <a:lstStyle/>
          <a:p>
            <a:r>
              <a:rPr lang="de-DE" dirty="0" smtClean="0">
                <a:latin typeface="Oswald Light"/>
              </a:rPr>
              <a:t>PHILOS BERATUNG</a:t>
            </a:r>
            <a:endParaRPr lang="de-DE" dirty="0">
              <a:latin typeface="Oswald Light"/>
            </a:endParaRPr>
          </a:p>
        </p:txBody>
      </p:sp>
      <p:sp>
        <p:nvSpPr>
          <p:cNvPr id="11" name="AutoShape 2" descr="Edit free icon"/>
          <p:cNvSpPr>
            <a:spLocks noChangeAspect="1" noChangeArrowheads="1"/>
          </p:cNvSpPr>
          <p:nvPr/>
        </p:nvSpPr>
        <p:spPr bwMode="auto">
          <a:xfrm>
            <a:off x="171511" y="-1020763"/>
            <a:ext cx="2352146"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Rechteck 8"/>
          <p:cNvSpPr/>
          <p:nvPr/>
        </p:nvSpPr>
        <p:spPr>
          <a:xfrm>
            <a:off x="121423" y="5370031"/>
            <a:ext cx="7357368" cy="1938992"/>
          </a:xfrm>
          <a:prstGeom prst="rect">
            <a:avLst/>
          </a:prstGeom>
        </p:spPr>
        <p:txBody>
          <a:bodyPr wrap="square">
            <a:spAutoFit/>
          </a:bodyPr>
          <a:lstStyle/>
          <a:p>
            <a:r>
              <a:rPr lang="de-DE" sz="1200" dirty="0">
                <a:latin typeface="Oswald Light"/>
              </a:rPr>
              <a:t>Die </a:t>
            </a:r>
            <a:r>
              <a:rPr lang="de-DE" sz="1200" dirty="0" err="1">
                <a:latin typeface="Oswald Light"/>
              </a:rPr>
              <a:t>Philos</a:t>
            </a:r>
            <a:r>
              <a:rPr lang="de-DE" sz="1200" dirty="0">
                <a:latin typeface="Oswald Light"/>
              </a:rPr>
              <a:t> GmbH ist eine Management- und Organisationsberatung mit involvierendem Ansatz und hoher Umsetzungskraft. Seit dem Jahr 2000 sind wir Ihr Premium-Partner für strategische </a:t>
            </a:r>
            <a:r>
              <a:rPr lang="de-DE" sz="1200" dirty="0" smtClean="0">
                <a:latin typeface="Oswald Light"/>
              </a:rPr>
              <a:t>Organisationsentwicklung </a:t>
            </a:r>
            <a:r>
              <a:rPr lang="de-DE" sz="1200" dirty="0">
                <a:latin typeface="Oswald Light"/>
              </a:rPr>
              <a:t>und nachhaltig-gelingende </a:t>
            </a:r>
            <a:r>
              <a:rPr lang="de-DE" sz="1200" dirty="0" smtClean="0">
                <a:latin typeface="Oswald Light"/>
              </a:rPr>
              <a:t>Unternehmenstransformation.</a:t>
            </a:r>
          </a:p>
          <a:p>
            <a:r>
              <a:rPr lang="de-DE" sz="1200" dirty="0" smtClean="0">
                <a:latin typeface="Oswald Light"/>
              </a:rPr>
              <a:t>xxx</a:t>
            </a:r>
          </a:p>
          <a:p>
            <a:endParaRPr lang="de-DE" sz="1200" dirty="0">
              <a:latin typeface="Oswald Light"/>
            </a:endParaRPr>
          </a:p>
          <a:p>
            <a:endParaRPr lang="de-DE" sz="1200" dirty="0" smtClean="0">
              <a:latin typeface="Oswald Light"/>
            </a:endParaRPr>
          </a:p>
          <a:p>
            <a:r>
              <a:rPr lang="de-DE" sz="1200" dirty="0" smtClean="0">
                <a:latin typeface="Oswald Light"/>
              </a:rPr>
              <a:t>VIDEO??? </a:t>
            </a:r>
          </a:p>
          <a:p>
            <a:endParaRPr lang="de-DE" sz="1200" dirty="0">
              <a:latin typeface="Oswald Light"/>
            </a:endParaRPr>
          </a:p>
          <a:p>
            <a:r>
              <a:rPr lang="de-DE" sz="1200" dirty="0">
                <a:latin typeface="Oswald Light"/>
              </a:rPr>
              <a:t>http://www.philos-beratung.de/</a:t>
            </a:r>
          </a:p>
          <a:p>
            <a:endParaRPr lang="de-DE" sz="1200" dirty="0">
              <a:effectLst/>
              <a:latin typeface="Oswald Light"/>
            </a:endParaRPr>
          </a:p>
        </p:txBody>
      </p:sp>
      <p:sp>
        <p:nvSpPr>
          <p:cNvPr id="34" name="Textfeld 33"/>
          <p:cNvSpPr txBox="1"/>
          <p:nvPr/>
        </p:nvSpPr>
        <p:spPr>
          <a:xfrm>
            <a:off x="8136286" y="31887"/>
            <a:ext cx="635000"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000" b="0" dirty="0">
                <a:solidFill>
                  <a:schemeClr val="bg1"/>
                </a:solidFill>
                <a:latin typeface="Oswald Light"/>
              </a:rPr>
              <a:t>Kontakt</a:t>
            </a:r>
          </a:p>
        </p:txBody>
      </p:sp>
      <p:sp>
        <p:nvSpPr>
          <p:cNvPr id="36" name="Textfeld 35"/>
          <p:cNvSpPr txBox="1"/>
          <p:nvPr/>
        </p:nvSpPr>
        <p:spPr>
          <a:xfrm>
            <a:off x="7263059" y="31887"/>
            <a:ext cx="873125"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Impressum</a:t>
            </a:r>
          </a:p>
        </p:txBody>
      </p:sp>
      <p:sp>
        <p:nvSpPr>
          <p:cNvPr id="37" name="Textfeld 36"/>
          <p:cNvSpPr txBox="1"/>
          <p:nvPr/>
        </p:nvSpPr>
        <p:spPr>
          <a:xfrm>
            <a:off x="8771387" y="31887"/>
            <a:ext cx="1190625"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Mitglieder-Login </a:t>
            </a:r>
          </a:p>
        </p:txBody>
      </p:sp>
      <p:sp>
        <p:nvSpPr>
          <p:cNvPr id="24" name="Textfeld 23"/>
          <p:cNvSpPr txBox="1"/>
          <p:nvPr/>
        </p:nvSpPr>
        <p:spPr>
          <a:xfrm>
            <a:off x="7569515"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25" name="Textfeld 24"/>
          <p:cNvSpPr txBox="1"/>
          <p:nvPr/>
        </p:nvSpPr>
        <p:spPr>
          <a:xfrm>
            <a:off x="4808376"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26" name="Textfeld 25"/>
          <p:cNvSpPr txBox="1"/>
          <p:nvPr/>
        </p:nvSpPr>
        <p:spPr>
          <a:xfrm>
            <a:off x="3198175" y="648165"/>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27" name="Textfeld 26"/>
          <p:cNvSpPr txBox="1"/>
          <p:nvPr/>
        </p:nvSpPr>
        <p:spPr>
          <a:xfrm>
            <a:off x="8969930" y="647365"/>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30" name="Textfeld 29"/>
          <p:cNvSpPr txBox="1"/>
          <p:nvPr/>
        </p:nvSpPr>
        <p:spPr>
          <a:xfrm>
            <a:off x="6208790" y="648165"/>
            <a:ext cx="127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sp>
        <p:nvSpPr>
          <p:cNvPr id="31" name="Textfeld 30"/>
          <p:cNvSpPr txBox="1"/>
          <p:nvPr/>
        </p:nvSpPr>
        <p:spPr>
          <a:xfrm>
            <a:off x="3923901" y="648165"/>
            <a:ext cx="79375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smtClean="0">
                <a:solidFill>
                  <a:srgbClr val="4B0082"/>
                </a:solidFill>
                <a:latin typeface="Oswald Light"/>
                <a:ea typeface="Roboto Light" pitchFamily="2" charset="0"/>
              </a:rPr>
              <a:t>Vision</a:t>
            </a:r>
            <a:endParaRPr lang="de-DE" sz="1500" b="1" dirty="0">
              <a:solidFill>
                <a:srgbClr val="4B0082"/>
              </a:solidFill>
              <a:latin typeface="Oswald Light"/>
              <a:ea typeface="Roboto Light" pitchFamily="2" charset="0"/>
            </a:endParaRPr>
          </a:p>
        </p:txBody>
      </p:sp>
      <p:grpSp>
        <p:nvGrpSpPr>
          <p:cNvPr id="32" name="Gruppieren 31"/>
          <p:cNvGrpSpPr/>
          <p:nvPr/>
        </p:nvGrpSpPr>
        <p:grpSpPr>
          <a:xfrm>
            <a:off x="9000856" y="1038483"/>
            <a:ext cx="936000" cy="650262"/>
            <a:chOff x="4905614" y="980427"/>
            <a:chExt cx="849033" cy="650262"/>
          </a:xfrm>
        </p:grpSpPr>
        <p:sp>
          <p:nvSpPr>
            <p:cNvPr id="33" name="Rechteck 32"/>
            <p:cNvSpPr/>
            <p:nvPr/>
          </p:nvSpPr>
          <p:spPr>
            <a:xfrm>
              <a:off x="4905614" y="1300817"/>
              <a:ext cx="849033" cy="329872"/>
            </a:xfrm>
            <a:prstGeom prst="rect">
              <a:avLst/>
            </a:prstGeom>
            <a:solidFill>
              <a:srgbClr val="4B0082"/>
            </a:solidFill>
            <a:ln w="635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err="1" smtClean="0">
                  <a:solidFill>
                    <a:schemeClr val="bg1"/>
                  </a:solidFill>
                  <a:latin typeface="Oswald Light"/>
                </a:rPr>
                <a:t>Philos</a:t>
              </a:r>
              <a:endParaRPr lang="de-DE" sz="900" dirty="0">
                <a:solidFill>
                  <a:schemeClr val="bg1"/>
                </a:solidFill>
                <a:latin typeface="Oswald Light"/>
              </a:endParaRPr>
            </a:p>
          </p:txBody>
        </p:sp>
        <p:sp>
          <p:nvSpPr>
            <p:cNvPr id="38" name="Rechteck 37"/>
            <p:cNvSpPr/>
            <p:nvPr/>
          </p:nvSpPr>
          <p:spPr>
            <a:xfrm>
              <a:off x="4905614" y="980427"/>
              <a:ext cx="849033" cy="329872"/>
            </a:xfrm>
            <a:prstGeom prst="rect">
              <a:avLst/>
            </a:prstGeom>
            <a:solidFill>
              <a:schemeClr val="bg1"/>
            </a:solidFill>
            <a:ln w="635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smtClean="0">
                  <a:solidFill>
                    <a:schemeClr val="tx1"/>
                  </a:solidFill>
                  <a:latin typeface="Oswald Light"/>
                </a:rPr>
                <a:t>Mitgliedskreis</a:t>
              </a:r>
              <a:endParaRPr lang="de-DE" sz="900" dirty="0">
                <a:solidFill>
                  <a:schemeClr val="tx1"/>
                </a:solidFill>
                <a:latin typeface="Oswald Light"/>
              </a:endParaRPr>
            </a:p>
          </p:txBody>
        </p:sp>
      </p:grpSp>
      <p:sp>
        <p:nvSpPr>
          <p:cNvPr id="39" name="Textfeld 38"/>
          <p:cNvSpPr txBox="1"/>
          <p:nvPr/>
        </p:nvSpPr>
        <p:spPr>
          <a:xfrm>
            <a:off x="7627323" y="4716736"/>
            <a:ext cx="1728493" cy="307777"/>
          </a:xfrm>
          <a:prstGeom prst="rect">
            <a:avLst/>
          </a:prstGeom>
          <a:noFill/>
        </p:spPr>
        <p:txBody>
          <a:bodyPr wrap="square" rtlCol="0">
            <a:spAutoFit/>
          </a:bodyPr>
          <a:lstStyle>
            <a:defPPr>
              <a:defRPr lang="de-DE"/>
            </a:defPPr>
            <a:lvl1pPr>
              <a:defRPr sz="1400">
                <a:latin typeface="Oswald Light"/>
              </a:defRPr>
            </a:lvl1pPr>
          </a:lstStyle>
          <a:p>
            <a:r>
              <a:rPr lang="de-DE" dirty="0"/>
              <a:t>Termine</a:t>
            </a:r>
          </a:p>
        </p:txBody>
      </p:sp>
      <p:sp>
        <p:nvSpPr>
          <p:cNvPr id="40" name="Abgerundetes Rechteck 39"/>
          <p:cNvSpPr/>
          <p:nvPr/>
        </p:nvSpPr>
        <p:spPr>
          <a:xfrm>
            <a:off x="8206027" y="5080612"/>
            <a:ext cx="1802809"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r>
              <a:rPr kumimoji="0" lang="de-DE" sz="1000" b="1" i="0" u="none" strike="noStrike" cap="none" spc="0" normalizeH="0" dirty="0" smtClean="0">
                <a:ln>
                  <a:noFill/>
                </a:ln>
                <a:effectLst/>
                <a:uFillTx/>
                <a:latin typeface="Oswald Light"/>
                <a:sym typeface="Oswald Light"/>
              </a:rPr>
              <a:t/>
            </a:r>
            <a:br>
              <a:rPr kumimoji="0" lang="de-DE" sz="1000" b="1" i="0" u="none" strike="noStrike" cap="none" spc="0" normalizeH="0" dirty="0" smtClean="0">
                <a:ln>
                  <a:noFill/>
                </a:ln>
                <a:effectLst/>
                <a:uFillTx/>
                <a:latin typeface="Oswald Light"/>
                <a:sym typeface="Oswald Light"/>
              </a:rPr>
            </a:br>
            <a:endParaRPr kumimoji="0" lang="de-DE" sz="1000" b="0" i="0" u="none" strike="noStrike" cap="none" spc="0" normalizeH="0" baseline="0" dirty="0">
              <a:ln>
                <a:noFill/>
              </a:ln>
              <a:effectLst/>
              <a:uFillTx/>
              <a:latin typeface="Oswald Light"/>
              <a:sym typeface="Oswald Light"/>
            </a:endParaRPr>
          </a:p>
        </p:txBody>
      </p:sp>
      <p:sp>
        <p:nvSpPr>
          <p:cNvPr id="41" name="Abgerundetes Rechteck 40"/>
          <p:cNvSpPr/>
          <p:nvPr/>
        </p:nvSpPr>
        <p:spPr>
          <a:xfrm>
            <a:off x="8212069" y="5685697"/>
            <a:ext cx="1788274"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endParaRPr kumimoji="0" lang="de-DE" sz="900" b="0" i="0" u="none" strike="noStrike" cap="none" spc="0" normalizeH="0" baseline="0" dirty="0">
              <a:ln>
                <a:noFill/>
              </a:ln>
              <a:effectLst/>
              <a:uFillTx/>
              <a:latin typeface="Oswald Light"/>
              <a:sym typeface="Oswald Light"/>
            </a:endParaRPr>
          </a:p>
        </p:txBody>
      </p:sp>
      <p:grpSp>
        <p:nvGrpSpPr>
          <p:cNvPr id="42" name="Gruppieren 41"/>
          <p:cNvGrpSpPr/>
          <p:nvPr/>
        </p:nvGrpSpPr>
        <p:grpSpPr>
          <a:xfrm>
            <a:off x="7667300" y="5080613"/>
            <a:ext cx="442604" cy="1054847"/>
            <a:chOff x="7700665" y="5080613"/>
            <a:chExt cx="442604" cy="1054847"/>
          </a:xfrm>
        </p:grpSpPr>
        <p:sp>
          <p:nvSpPr>
            <p:cNvPr id="43" name="Abgerundetes Rechteck 42"/>
            <p:cNvSpPr/>
            <p:nvPr/>
          </p:nvSpPr>
          <p:spPr>
            <a:xfrm>
              <a:off x="7700665" y="5141529"/>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44" name="Rechteck 43"/>
            <p:cNvSpPr/>
            <p:nvPr/>
          </p:nvSpPr>
          <p:spPr>
            <a:xfrm>
              <a:off x="7818603" y="5257602"/>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8</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45" name="Auf der gleichen Seite des Rechtecks liegende Ecken abrunden 44"/>
            <p:cNvSpPr/>
            <p:nvPr/>
          </p:nvSpPr>
          <p:spPr>
            <a:xfrm>
              <a:off x="7700665" y="5080613"/>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DEZ </a:t>
              </a:r>
              <a:endParaRPr lang="de-DE" sz="700" b="1" dirty="0">
                <a:latin typeface="Oswald Light"/>
                <a:ea typeface="Roboto Light" pitchFamily="2" charset="0"/>
              </a:endParaRPr>
            </a:p>
          </p:txBody>
        </p:sp>
        <p:sp>
          <p:nvSpPr>
            <p:cNvPr id="46" name="Rechteck 45"/>
            <p:cNvSpPr/>
            <p:nvPr/>
          </p:nvSpPr>
          <p:spPr>
            <a:xfrm>
              <a:off x="7766932" y="5385910"/>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sp>
          <p:nvSpPr>
            <p:cNvPr id="47" name="Abgerundetes Rechteck 46"/>
            <p:cNvSpPr/>
            <p:nvPr/>
          </p:nvSpPr>
          <p:spPr>
            <a:xfrm>
              <a:off x="7706706" y="5746614"/>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48" name="Rechteck 47"/>
            <p:cNvSpPr/>
            <p:nvPr/>
          </p:nvSpPr>
          <p:spPr>
            <a:xfrm>
              <a:off x="7824644" y="5862687"/>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x</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49" name="Auf der gleichen Seite des Rechtecks liegende Ecken abrunden 48"/>
            <p:cNvSpPr/>
            <p:nvPr/>
          </p:nvSpPr>
          <p:spPr>
            <a:xfrm>
              <a:off x="7706706" y="5685698"/>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JAN</a:t>
              </a:r>
              <a:endParaRPr lang="de-DE" sz="700" b="1" dirty="0">
                <a:latin typeface="Oswald Light"/>
                <a:ea typeface="Roboto Light" pitchFamily="2" charset="0"/>
              </a:endParaRPr>
            </a:p>
          </p:txBody>
        </p:sp>
        <p:sp>
          <p:nvSpPr>
            <p:cNvPr id="50" name="Rechteck 49"/>
            <p:cNvSpPr/>
            <p:nvPr/>
          </p:nvSpPr>
          <p:spPr>
            <a:xfrm>
              <a:off x="7775861" y="5990995"/>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grpSp>
      <p:sp>
        <p:nvSpPr>
          <p:cNvPr id="51" name="Textfeld 50"/>
          <p:cNvSpPr txBox="1"/>
          <p:nvPr/>
        </p:nvSpPr>
        <p:spPr>
          <a:xfrm>
            <a:off x="8206029" y="5684833"/>
            <a:ext cx="1692210" cy="253916"/>
          </a:xfrm>
          <a:prstGeom prst="rect">
            <a:avLst/>
          </a:prstGeom>
          <a:noFill/>
        </p:spPr>
        <p:txBody>
          <a:bodyPr wrap="square" rtlCol="0">
            <a:spAutoFit/>
          </a:bodyPr>
          <a:lstStyle/>
          <a:p>
            <a:r>
              <a:rPr lang="de-DE" sz="1050" dirty="0" smtClean="0">
                <a:latin typeface="Oswald Light"/>
                <a:sym typeface="Oswald Light"/>
              </a:rPr>
              <a:t>Wirtschaft </a:t>
            </a:r>
            <a:r>
              <a:rPr lang="de-DE" sz="1050" dirty="0">
                <a:latin typeface="Oswald Light"/>
                <a:sym typeface="Oswald Light"/>
              </a:rPr>
              <a:t>neu </a:t>
            </a:r>
            <a:r>
              <a:rPr lang="de-DE" sz="1050" dirty="0" smtClean="0">
                <a:latin typeface="Oswald Light"/>
                <a:sym typeface="Oswald Light"/>
              </a:rPr>
              <a:t>denken</a:t>
            </a:r>
            <a:endParaRPr lang="de-DE" sz="1050" dirty="0"/>
          </a:p>
        </p:txBody>
      </p:sp>
      <p:sp>
        <p:nvSpPr>
          <p:cNvPr id="52" name="Textfeld 51"/>
          <p:cNvSpPr txBox="1"/>
          <p:nvPr/>
        </p:nvSpPr>
        <p:spPr>
          <a:xfrm>
            <a:off x="8211173" y="5097114"/>
            <a:ext cx="1872000" cy="577081"/>
          </a:xfrm>
          <a:prstGeom prst="rect">
            <a:avLst/>
          </a:prstGeom>
          <a:noFill/>
        </p:spPr>
        <p:txBody>
          <a:bodyPr wrap="square" rtlCol="0">
            <a:spAutoFit/>
          </a:bodyPr>
          <a:lstStyle/>
          <a:p>
            <a:pPr defTabSz="457200" latinLnBrk="1" hangingPunct="0"/>
            <a:r>
              <a:rPr lang="de-DE" sz="1050" b="1" dirty="0" smtClean="0">
                <a:latin typeface="Oswald Light"/>
                <a:sym typeface="Oswald Light"/>
              </a:rPr>
              <a:t>Begegnungsraum</a:t>
            </a:r>
            <a:r>
              <a:rPr lang="de-DE" sz="1050" dirty="0" smtClean="0">
                <a:latin typeface="Oswald Light"/>
                <a:sym typeface="Oswald Light"/>
              </a:rPr>
              <a:t/>
            </a:r>
            <a:br>
              <a:rPr lang="de-DE" sz="1050" dirty="0" smtClean="0">
                <a:latin typeface="Oswald Light"/>
                <a:sym typeface="Oswald Light"/>
              </a:rPr>
            </a:br>
            <a:r>
              <a:rPr lang="de-DE" sz="1050" dirty="0" smtClean="0">
                <a:latin typeface="Oswald Light"/>
                <a:sym typeface="Oswald Light"/>
              </a:rPr>
              <a:t>„Innovation </a:t>
            </a:r>
            <a:r>
              <a:rPr lang="de-DE" sz="1050" dirty="0" smtClean="0">
                <a:latin typeface="Oswald Light"/>
                <a:sym typeface="Oswald Light"/>
              </a:rPr>
              <a:t>&amp; </a:t>
            </a:r>
            <a:r>
              <a:rPr lang="de-DE" sz="1050" dirty="0" err="1" smtClean="0">
                <a:latin typeface="Oswald Light"/>
                <a:sym typeface="Oswald Light"/>
              </a:rPr>
              <a:t>Collaboration</a:t>
            </a:r>
            <a:r>
              <a:rPr lang="de-DE" sz="1050" dirty="0" smtClean="0">
                <a:latin typeface="Oswald Light"/>
                <a:sym typeface="Oswald Light"/>
              </a:rPr>
              <a:t>“ </a:t>
            </a:r>
            <a:endParaRPr lang="de-DE" sz="1050" dirty="0">
              <a:latin typeface="Oswald Light"/>
              <a:sym typeface="Oswald Light"/>
            </a:endParaRPr>
          </a:p>
        </p:txBody>
      </p:sp>
    </p:spTree>
    <p:extLst>
      <p:ext uri="{BB962C8B-B14F-4D97-AF65-F5344CB8AC3E}">
        <p14:creationId xmlns:p14="http://schemas.microsoft.com/office/powerpoint/2010/main" val="413259747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118518" y="252239"/>
            <a:ext cx="1270141" cy="606232"/>
            <a:chOff x="107504" y="483518"/>
            <a:chExt cx="1152128" cy="412386"/>
          </a:xfrm>
        </p:grpSpPr>
        <p:pic>
          <p:nvPicPr>
            <p:cNvPr id="35" name="Grafik 34"/>
            <p:cNvPicPr>
              <a:picLocks noChangeAspect="1"/>
            </p:cNvPicPr>
            <p:nvPr/>
          </p:nvPicPr>
          <p:blipFill rotWithShape="1">
            <a:blip r:embed="rId3">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53" name="Textfeld 52"/>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smtClean="0">
                  <a:solidFill>
                    <a:schemeClr val="bg1">
                      <a:lumMod val="50000"/>
                    </a:schemeClr>
                  </a:solidFill>
                  <a:latin typeface="Oswald Light"/>
                  <a:ea typeface="Roboto Light"/>
                  <a:cs typeface="Roboto Light"/>
                  <a:sym typeface="Roboto Light"/>
                </a:rPr>
                <a:t>TRANSFORMIEREN.</a:t>
              </a:r>
              <a:endParaRPr lang="de-DE" sz="800" dirty="0">
                <a:solidFill>
                  <a:schemeClr val="bg1">
                    <a:lumMod val="50000"/>
                  </a:schemeClr>
                </a:solidFill>
                <a:latin typeface="Oswald Light"/>
                <a:ea typeface="Roboto Light"/>
                <a:cs typeface="Roboto Light"/>
                <a:sym typeface="Roboto Light"/>
              </a:endParaRPr>
            </a:p>
          </p:txBody>
        </p:sp>
      </p:grpSp>
      <p:sp>
        <p:nvSpPr>
          <p:cNvPr id="59" name="Textfeld 58"/>
          <p:cNvSpPr txBox="1"/>
          <p:nvPr/>
        </p:nvSpPr>
        <p:spPr>
          <a:xfrm>
            <a:off x="7590627" y="338869"/>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61" name="Textfeld 60"/>
          <p:cNvSpPr txBox="1"/>
          <p:nvPr/>
        </p:nvSpPr>
        <p:spPr>
          <a:xfrm>
            <a:off x="4167090" y="338869"/>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63" name="Textfeld 62"/>
          <p:cNvSpPr txBox="1"/>
          <p:nvPr/>
        </p:nvSpPr>
        <p:spPr>
          <a:xfrm>
            <a:off x="5546394" y="338869"/>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64" name="Textfeld 63"/>
          <p:cNvSpPr txBox="1"/>
          <p:nvPr/>
        </p:nvSpPr>
        <p:spPr>
          <a:xfrm>
            <a:off x="8969930" y="338866"/>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69" name="Textfeld 68"/>
          <p:cNvSpPr txBox="1"/>
          <p:nvPr/>
        </p:nvSpPr>
        <p:spPr>
          <a:xfrm>
            <a:off x="6251011" y="338869"/>
            <a:ext cx="127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sp>
        <p:nvSpPr>
          <p:cNvPr id="33" name="Textfeld 32"/>
          <p:cNvSpPr txBox="1"/>
          <p:nvPr/>
        </p:nvSpPr>
        <p:spPr>
          <a:xfrm>
            <a:off x="356667" y="3115180"/>
            <a:ext cx="2639536" cy="369332"/>
          </a:xfrm>
          <a:prstGeom prst="rect">
            <a:avLst/>
          </a:prstGeom>
          <a:noFill/>
        </p:spPr>
        <p:txBody>
          <a:bodyPr wrap="square" rtlCol="0">
            <a:spAutoFit/>
          </a:bodyPr>
          <a:lstStyle/>
          <a:p>
            <a:r>
              <a:rPr lang="de-DE" dirty="0" smtClean="0">
                <a:latin typeface="Oswald Light"/>
              </a:rPr>
              <a:t>PHILOS STIFTUNG</a:t>
            </a:r>
            <a:endParaRPr lang="de-DE" dirty="0">
              <a:latin typeface="Oswald Light"/>
            </a:endParaRPr>
          </a:p>
        </p:txBody>
      </p:sp>
      <p:sp>
        <p:nvSpPr>
          <p:cNvPr id="30" name="Rechteck 29"/>
          <p:cNvSpPr/>
          <p:nvPr/>
        </p:nvSpPr>
        <p:spPr>
          <a:xfrm>
            <a:off x="390231" y="3518435"/>
            <a:ext cx="9651262" cy="3862596"/>
          </a:xfrm>
          <a:prstGeom prst="rect">
            <a:avLst/>
          </a:prstGeom>
        </p:spPr>
        <p:txBody>
          <a:bodyPr wrap="square">
            <a:spAutoFit/>
          </a:bodyPr>
          <a:lstStyle/>
          <a:p>
            <a:pPr>
              <a:spcAft>
                <a:spcPts val="600"/>
              </a:spcAft>
            </a:pPr>
            <a:r>
              <a:rPr lang="de-DE" sz="1200" dirty="0" smtClean="0">
                <a:latin typeface="Oswald Light"/>
              </a:rPr>
              <a:t>Unser </a:t>
            </a:r>
            <a:r>
              <a:rPr lang="de-DE" sz="1200" dirty="0">
                <a:latin typeface="Oswald Light"/>
              </a:rPr>
              <a:t>Engagement gilt insbesondere Kindern und Jugendlichen, die sich in einer globalisierenden Welt engagieren wollen. </a:t>
            </a:r>
            <a:r>
              <a:rPr lang="de-DE" sz="1200" dirty="0" smtClean="0">
                <a:latin typeface="Oswald Light"/>
              </a:rPr>
              <a:t/>
            </a:r>
            <a:br>
              <a:rPr lang="de-DE" sz="1200" dirty="0" smtClean="0">
                <a:latin typeface="Oswald Light"/>
              </a:rPr>
            </a:br>
            <a:r>
              <a:rPr lang="de-DE" sz="1200" dirty="0" smtClean="0">
                <a:latin typeface="Oswald Light"/>
              </a:rPr>
              <a:t>Den </a:t>
            </a:r>
            <a:r>
              <a:rPr lang="de-DE" sz="1200" dirty="0">
                <a:latin typeface="Oswald Light"/>
              </a:rPr>
              <a:t>Schwerpunkt unserer Arbeit wollen wir auf die Themen Bildung und Entwicklung legen. Dabei setzen wir bei einem ganzheitlichen Bildungsbegriff auf, der die „drei Intelligenzen“ eines Menschen im Blick hat.</a:t>
            </a:r>
          </a:p>
          <a:p>
            <a:r>
              <a:rPr lang="de-DE" sz="1200" dirty="0" smtClean="0">
                <a:latin typeface="Oswald Light"/>
              </a:rPr>
              <a:t>Wir </a:t>
            </a:r>
            <a:r>
              <a:rPr lang="de-DE" sz="1200" dirty="0">
                <a:latin typeface="Oswald Light"/>
              </a:rPr>
              <a:t>freuen uns über jeden, der mithilft Gutes zu tun. Am einfachsten geht das mit einer Spende</a:t>
            </a:r>
            <a:r>
              <a:rPr lang="de-DE" sz="1200" dirty="0" smtClean="0">
                <a:latin typeface="Oswald Light"/>
              </a:rPr>
              <a:t>.</a:t>
            </a:r>
          </a:p>
          <a:p>
            <a:endParaRPr lang="de-DE" sz="1200" dirty="0">
              <a:latin typeface="Oswald Light"/>
            </a:endParaRPr>
          </a:p>
          <a:p>
            <a:r>
              <a:rPr lang="de-DE" sz="1200" dirty="0">
                <a:latin typeface="Oswald Light"/>
              </a:rPr>
              <a:t>Unser Spendenkonto:</a:t>
            </a:r>
          </a:p>
          <a:p>
            <a:r>
              <a:rPr lang="de-DE" sz="1200" dirty="0" err="1">
                <a:latin typeface="Oswald Light"/>
              </a:rPr>
              <a:t>Philos</a:t>
            </a:r>
            <a:r>
              <a:rPr lang="de-DE" sz="1200" dirty="0">
                <a:latin typeface="Oswald Light"/>
              </a:rPr>
              <a:t> Stiftung 3-zum-Leben</a:t>
            </a:r>
            <a:br>
              <a:rPr lang="de-DE" sz="1200" dirty="0">
                <a:latin typeface="Oswald Light"/>
              </a:rPr>
            </a:br>
            <a:r>
              <a:rPr lang="de-DE" sz="1200" dirty="0">
                <a:latin typeface="Oswald Light"/>
              </a:rPr>
              <a:t>Bank für Sozialwirtschaft</a:t>
            </a:r>
            <a:br>
              <a:rPr lang="de-DE" sz="1200" dirty="0">
                <a:latin typeface="Oswald Light"/>
              </a:rPr>
            </a:br>
            <a:r>
              <a:rPr lang="de-DE" sz="1200" dirty="0">
                <a:latin typeface="Oswald Light"/>
              </a:rPr>
              <a:t>IBAN: DE82 7002 0500 3751 0901 09</a:t>
            </a:r>
            <a:br>
              <a:rPr lang="de-DE" sz="1200" dirty="0">
                <a:latin typeface="Oswald Light"/>
              </a:rPr>
            </a:br>
            <a:r>
              <a:rPr lang="de-DE" sz="1200" dirty="0">
                <a:latin typeface="Oswald Light"/>
              </a:rPr>
              <a:t>BIC: </a:t>
            </a:r>
            <a:r>
              <a:rPr lang="de-DE" sz="1200" dirty="0" smtClean="0">
                <a:latin typeface="Oswald Light"/>
              </a:rPr>
              <a:t>BFSWDE33MUE</a:t>
            </a:r>
          </a:p>
          <a:p>
            <a:endParaRPr lang="de-DE" sz="1200" dirty="0">
              <a:latin typeface="Oswald Light"/>
            </a:endParaRPr>
          </a:p>
          <a:p>
            <a:r>
              <a:rPr lang="de-DE" sz="1200" dirty="0">
                <a:latin typeface="Oswald Light"/>
              </a:rPr>
              <a:t>Kommen Sie bei Interesse und Projektideen gerne auf uns zu</a:t>
            </a:r>
            <a:r>
              <a:rPr lang="de-DE" sz="1200" dirty="0" smtClean="0">
                <a:latin typeface="Oswald Light"/>
              </a:rPr>
              <a:t>:</a:t>
            </a:r>
          </a:p>
          <a:p>
            <a:endParaRPr lang="de-DE" sz="1200" dirty="0">
              <a:latin typeface="Oswald Light"/>
            </a:endParaRPr>
          </a:p>
          <a:p>
            <a:r>
              <a:rPr lang="de-DE" sz="1200" dirty="0" err="1">
                <a:latin typeface="Oswald Light"/>
              </a:rPr>
              <a:t>Philos</a:t>
            </a:r>
            <a:r>
              <a:rPr lang="de-DE" sz="1200" dirty="0">
                <a:latin typeface="Oswald Light"/>
              </a:rPr>
              <a:t> Stiftung 3-zum-Leben</a:t>
            </a:r>
            <a:br>
              <a:rPr lang="de-DE" sz="1200" dirty="0">
                <a:latin typeface="Oswald Light"/>
              </a:rPr>
            </a:br>
            <a:r>
              <a:rPr lang="de-DE" sz="1200" dirty="0">
                <a:latin typeface="Oswald Light"/>
              </a:rPr>
              <a:t>Weilheimer Straße 9</a:t>
            </a:r>
            <a:br>
              <a:rPr lang="de-DE" sz="1200" dirty="0">
                <a:latin typeface="Oswald Light"/>
              </a:rPr>
            </a:br>
            <a:r>
              <a:rPr lang="de-DE" sz="1200" dirty="0">
                <a:latin typeface="Oswald Light"/>
              </a:rPr>
              <a:t>D-86911 Dießen am Ammersee</a:t>
            </a:r>
            <a:br>
              <a:rPr lang="de-DE" sz="1200" dirty="0">
                <a:latin typeface="Oswald Light"/>
              </a:rPr>
            </a:br>
            <a:r>
              <a:rPr lang="de-DE" sz="1200" dirty="0">
                <a:latin typeface="Oswald Light"/>
              </a:rPr>
              <a:t>Tel.: +49 (0) 8807 / 2064 672</a:t>
            </a:r>
            <a:br>
              <a:rPr lang="de-DE" sz="1200" dirty="0">
                <a:latin typeface="Oswald Light"/>
              </a:rPr>
            </a:br>
            <a:r>
              <a:rPr lang="de-DE" sz="1200" dirty="0">
                <a:latin typeface="Oswald Light"/>
              </a:rPr>
              <a:t>Fax: +49 (0) 8807 / 2064 671</a:t>
            </a:r>
            <a:br>
              <a:rPr lang="de-DE" sz="1200" dirty="0">
                <a:latin typeface="Oswald Light"/>
              </a:rPr>
            </a:br>
            <a:r>
              <a:rPr lang="de-DE" sz="1200" dirty="0">
                <a:latin typeface="Oswald Light"/>
                <a:hlinkClick r:id="rId4"/>
              </a:rPr>
              <a:t>info@drei-zum-leben.org</a:t>
            </a:r>
            <a:r>
              <a:rPr lang="de-DE" sz="1200" dirty="0">
                <a:latin typeface="Oswald Light"/>
              </a:rPr>
              <a:t/>
            </a:r>
            <a:br>
              <a:rPr lang="de-DE" sz="1200" dirty="0">
                <a:latin typeface="Oswald Light"/>
              </a:rPr>
            </a:br>
            <a:r>
              <a:rPr lang="de-DE" sz="1200" dirty="0">
                <a:latin typeface="Oswald Light"/>
                <a:hlinkClick r:id="rId5"/>
              </a:rPr>
              <a:t>www.philos-stiftung.de</a:t>
            </a:r>
            <a:endParaRPr lang="de-DE" sz="1200" dirty="0">
              <a:latin typeface="Oswald Light"/>
            </a:endParaRPr>
          </a:p>
        </p:txBody>
      </p:sp>
      <p:sp>
        <p:nvSpPr>
          <p:cNvPr id="31" name="Rechteck 30"/>
          <p:cNvSpPr/>
          <p:nvPr/>
        </p:nvSpPr>
        <p:spPr>
          <a:xfrm>
            <a:off x="390231" y="1836416"/>
            <a:ext cx="8733671" cy="1015663"/>
          </a:xfrm>
          <a:prstGeom prst="rect">
            <a:avLst/>
          </a:prstGeom>
        </p:spPr>
        <p:txBody>
          <a:bodyPr wrap="square">
            <a:spAutoFit/>
          </a:bodyPr>
          <a:lstStyle/>
          <a:p>
            <a:r>
              <a:rPr lang="de-DE" sz="1200" dirty="0" smtClean="0">
                <a:latin typeface="Oswald Light"/>
              </a:rPr>
              <a:t>xxx</a:t>
            </a:r>
          </a:p>
          <a:p>
            <a:r>
              <a:rPr lang="de-DE" sz="1200" dirty="0" smtClean="0">
                <a:latin typeface="Oswald Light"/>
              </a:rPr>
              <a:t>VIDEO??? </a:t>
            </a:r>
          </a:p>
          <a:p>
            <a:endParaRPr lang="de-DE" sz="1200" dirty="0">
              <a:latin typeface="Oswald Light"/>
            </a:endParaRPr>
          </a:p>
          <a:p>
            <a:r>
              <a:rPr lang="de-DE" sz="1200" dirty="0">
                <a:latin typeface="Oswald Light"/>
              </a:rPr>
              <a:t>http://www.philos-beratung.de/</a:t>
            </a:r>
          </a:p>
          <a:p>
            <a:endParaRPr lang="de-DE" sz="1200" dirty="0">
              <a:effectLst/>
              <a:latin typeface="Oswald Light"/>
            </a:endParaRPr>
          </a:p>
        </p:txBody>
      </p:sp>
      <p:cxnSp>
        <p:nvCxnSpPr>
          <p:cNvPr id="15" name="Gerade Verbindung 14"/>
          <p:cNvCxnSpPr/>
          <p:nvPr/>
        </p:nvCxnSpPr>
        <p:spPr>
          <a:xfrm>
            <a:off x="4501474" y="1620391"/>
            <a:ext cx="107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3867255" y="1190084"/>
            <a:ext cx="2340000" cy="369332"/>
          </a:xfrm>
          <a:prstGeom prst="rect">
            <a:avLst/>
          </a:prstGeom>
          <a:noFill/>
        </p:spPr>
        <p:txBody>
          <a:bodyPr wrap="square" rtlCol="0">
            <a:spAutoFit/>
          </a:bodyPr>
          <a:lstStyle/>
          <a:p>
            <a:r>
              <a:rPr lang="de-DE" dirty="0" smtClean="0">
                <a:latin typeface="Oswald Light"/>
              </a:rPr>
              <a:t>PHILOS BERATUNG</a:t>
            </a:r>
            <a:endParaRPr lang="de-DE" dirty="0">
              <a:latin typeface="Oswald Light"/>
            </a:endParaRPr>
          </a:p>
        </p:txBody>
      </p:sp>
    </p:spTree>
    <p:extLst>
      <p:ext uri="{BB962C8B-B14F-4D97-AF65-F5344CB8AC3E}">
        <p14:creationId xmlns:p14="http://schemas.microsoft.com/office/powerpoint/2010/main" val="11422184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Back-Up</a:t>
            </a:r>
            <a:endParaRPr lang="de-DE" dirty="0"/>
          </a:p>
        </p:txBody>
      </p:sp>
      <p:sp>
        <p:nvSpPr>
          <p:cNvPr id="3" name="Untertitel 3"/>
          <p:cNvSpPr>
            <a:spLocks noGrp="1"/>
          </p:cNvSpPr>
          <p:nvPr>
            <p:ph type="subTitle" idx="1"/>
          </p:nvPr>
        </p:nvSpPr>
        <p:spPr>
          <a:xfrm>
            <a:off x="1512100" y="4284720"/>
            <a:ext cx="7560660" cy="1932323"/>
          </a:xfrm>
        </p:spPr>
        <p:txBody>
          <a:bodyPr/>
          <a:lstStyle/>
          <a:p>
            <a:r>
              <a:rPr lang="de-DE" b="1" dirty="0" smtClean="0"/>
              <a:t>Beispiel </a:t>
            </a:r>
            <a:r>
              <a:rPr lang="de-DE" b="1" dirty="0" err="1" smtClean="0"/>
              <a:t>Themes</a:t>
            </a:r>
            <a:r>
              <a:rPr lang="de-DE" b="1" dirty="0" smtClean="0"/>
              <a:t> &amp; Schriftart und Farben</a:t>
            </a:r>
          </a:p>
        </p:txBody>
      </p:sp>
    </p:spTree>
    <p:extLst>
      <p:ext uri="{BB962C8B-B14F-4D97-AF65-F5344CB8AC3E}">
        <p14:creationId xmlns:p14="http://schemas.microsoft.com/office/powerpoint/2010/main" val="2988157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5435" y="36215"/>
            <a:ext cx="9072564" cy="1260210"/>
          </a:xfrm>
        </p:spPr>
        <p:txBody>
          <a:bodyPr>
            <a:normAutofit/>
          </a:bodyPr>
          <a:lstStyle/>
          <a:p>
            <a:r>
              <a:rPr lang="de-DE" sz="3600" dirty="0" smtClean="0"/>
              <a:t>An dieses </a:t>
            </a:r>
            <a:r>
              <a:rPr lang="de-DE" sz="3600" dirty="0" err="1" smtClean="0"/>
              <a:t>Theme</a:t>
            </a:r>
            <a:r>
              <a:rPr lang="de-DE" sz="3600" dirty="0" smtClean="0"/>
              <a:t> habe ich mich angelehnt</a:t>
            </a:r>
            <a:endParaRPr lang="de-DE"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718" y="974645"/>
            <a:ext cx="7709867" cy="5902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4008323" y="6876975"/>
            <a:ext cx="4515275" cy="369332"/>
          </a:xfrm>
          <a:prstGeom prst="rect">
            <a:avLst/>
          </a:prstGeom>
        </p:spPr>
        <p:txBody>
          <a:bodyPr wrap="none">
            <a:spAutoFit/>
          </a:bodyPr>
          <a:lstStyle/>
          <a:p>
            <a:r>
              <a:rPr lang="de-DE" dirty="0"/>
              <a:t>http://mirrorthemes.com/themes/klassic-lite/</a:t>
            </a:r>
          </a:p>
        </p:txBody>
      </p:sp>
    </p:spTree>
    <p:extLst>
      <p:ext uri="{BB962C8B-B14F-4D97-AF65-F5344CB8AC3E}">
        <p14:creationId xmlns:p14="http://schemas.microsoft.com/office/powerpoint/2010/main" val="4003153933"/>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Responsive</a:t>
            </a:r>
            <a:r>
              <a:rPr lang="de-DE" dirty="0" smtClean="0"/>
              <a:t> </a:t>
            </a:r>
            <a:r>
              <a:rPr lang="de-DE" dirty="0" err="1" smtClean="0"/>
              <a:t>Theme</a:t>
            </a:r>
            <a:endParaRPr lang="de-DE" dirty="0"/>
          </a:p>
        </p:txBody>
      </p:sp>
      <p:sp>
        <p:nvSpPr>
          <p:cNvPr id="3" name="Textplatzhalter 2"/>
          <p:cNvSpPr>
            <a:spLocks noGrp="1"/>
          </p:cNvSpPr>
          <p:nvPr>
            <p:ph type="body" idx="1"/>
          </p:nvPr>
        </p:nvSpPr>
        <p:spPr/>
        <p:txBody>
          <a:bodyPr/>
          <a:lstStyle/>
          <a:p>
            <a:endParaRPr lang="de-DE"/>
          </a:p>
        </p:txBody>
      </p:sp>
      <p:sp>
        <p:nvSpPr>
          <p:cNvPr id="4" name="Rechteck 3"/>
          <p:cNvSpPr/>
          <p:nvPr/>
        </p:nvSpPr>
        <p:spPr>
          <a:xfrm>
            <a:off x="4464248" y="6948983"/>
            <a:ext cx="4377352" cy="369332"/>
          </a:xfrm>
          <a:prstGeom prst="rect">
            <a:avLst/>
          </a:prstGeom>
        </p:spPr>
        <p:txBody>
          <a:bodyPr wrap="none">
            <a:spAutoFit/>
          </a:bodyPr>
          <a:lstStyle/>
          <a:p>
            <a:r>
              <a:rPr lang="de-DE" dirty="0"/>
              <a:t>https://de.wordpress.org/themes/bootcake/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928" y="1620391"/>
            <a:ext cx="6917952" cy="5224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86527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 y="-15093"/>
            <a:ext cx="10075940" cy="386105"/>
          </a:xfrm>
          <a:prstGeom prst="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spcCol="0" rtlCol="0" anchor="ctr"/>
          <a:lstStyle/>
          <a:p>
            <a:pPr algn="ctr"/>
            <a:endParaRPr lang="de-DE"/>
          </a:p>
        </p:txBody>
      </p:sp>
      <p:grpSp>
        <p:nvGrpSpPr>
          <p:cNvPr id="7" name="Gruppieren 6"/>
          <p:cNvGrpSpPr/>
          <p:nvPr/>
        </p:nvGrpSpPr>
        <p:grpSpPr>
          <a:xfrm>
            <a:off x="118518" y="540271"/>
            <a:ext cx="1270141" cy="606232"/>
            <a:chOff x="107504" y="483518"/>
            <a:chExt cx="1152128" cy="412386"/>
          </a:xfrm>
        </p:grpSpPr>
        <p:pic>
          <p:nvPicPr>
            <p:cNvPr id="35" name="Grafik 34"/>
            <p:cNvPicPr>
              <a:picLocks noChangeAspect="1"/>
            </p:cNvPicPr>
            <p:nvPr/>
          </p:nvPicPr>
          <p:blipFill rotWithShape="1">
            <a:blip r:embed="rId3">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53" name="Textfeld 52"/>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a:solidFill>
                    <a:schemeClr val="bg1">
                      <a:lumMod val="50000"/>
                    </a:schemeClr>
                  </a:solidFill>
                  <a:latin typeface="Oswald Light"/>
                  <a:ea typeface="Roboto Light"/>
                  <a:cs typeface="Roboto Light"/>
                  <a:sym typeface="Roboto Light"/>
                </a:rPr>
                <a:t>TRANSFORMIERT.</a:t>
              </a:r>
            </a:p>
          </p:txBody>
        </p:sp>
      </p:grpSp>
      <p:pic>
        <p:nvPicPr>
          <p:cNvPr id="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0235"/>
            <a:ext cx="10074510" cy="343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19277" y="1703259"/>
            <a:ext cx="27119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solidFill>
                  <a:schemeClr val="bg1"/>
                </a:solidFill>
                <a:latin typeface="Oswald Light"/>
              </a:rPr>
              <a:t>HERZLICH WILLKOMMEN</a:t>
            </a:r>
            <a:endParaRPr lang="de-DE" sz="1200" dirty="0">
              <a:solidFill>
                <a:schemeClr val="bg1"/>
              </a:solidFill>
              <a:latin typeface="Oswald Light"/>
            </a:endParaRPr>
          </a:p>
        </p:txBody>
      </p:sp>
      <p:sp>
        <p:nvSpPr>
          <p:cNvPr id="3" name="Rechteck 2"/>
          <p:cNvSpPr/>
          <p:nvPr/>
        </p:nvSpPr>
        <p:spPr>
          <a:xfrm>
            <a:off x="515435" y="1992363"/>
            <a:ext cx="2711977" cy="780157"/>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latin typeface="Oswald Light"/>
              </a:rPr>
              <a:t>Acht Denkräume zur Aktivierung </a:t>
            </a:r>
            <a:r>
              <a:rPr lang="de-DE" sz="1200" dirty="0">
                <a:latin typeface="Oswald Light"/>
              </a:rPr>
              <a:t>der Gesellschaft für einen menschgerechten Weg der Digitalen </a:t>
            </a:r>
            <a:r>
              <a:rPr lang="de-DE" sz="1200" dirty="0" smtClean="0">
                <a:latin typeface="Oswald Light"/>
              </a:rPr>
              <a:t>Transformation</a:t>
            </a:r>
            <a:endParaRPr lang="de-DE" sz="1200" dirty="0">
              <a:latin typeface="Oswald Light"/>
            </a:endParaRPr>
          </a:p>
        </p:txBody>
      </p:sp>
      <p:cxnSp>
        <p:nvCxnSpPr>
          <p:cNvPr id="102" name="Gerade Verbindung 101"/>
          <p:cNvCxnSpPr/>
          <p:nvPr/>
        </p:nvCxnSpPr>
        <p:spPr>
          <a:xfrm>
            <a:off x="4501474" y="5220791"/>
            <a:ext cx="107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192522" y="5364807"/>
            <a:ext cx="3655519" cy="338554"/>
          </a:xfrm>
          <a:prstGeom prst="rect">
            <a:avLst/>
          </a:prstGeom>
          <a:noFill/>
        </p:spPr>
        <p:txBody>
          <a:bodyPr wrap="square" rtlCol="0">
            <a:spAutoFit/>
          </a:bodyPr>
          <a:lstStyle/>
          <a:p>
            <a:r>
              <a:rPr lang="de-DE" sz="1600" dirty="0" smtClean="0">
                <a:latin typeface="Oswald Light"/>
              </a:rPr>
              <a:t>Geld für jeden, einfach so</a:t>
            </a:r>
            <a:endParaRPr lang="de-DE" sz="1600" dirty="0">
              <a:latin typeface="Oswald Light"/>
            </a:endParaRPr>
          </a:p>
        </p:txBody>
      </p:sp>
      <p:sp>
        <p:nvSpPr>
          <p:cNvPr id="18" name="Rechteck 17"/>
          <p:cNvSpPr/>
          <p:nvPr/>
        </p:nvSpPr>
        <p:spPr>
          <a:xfrm>
            <a:off x="277283" y="5731393"/>
            <a:ext cx="7186541" cy="2556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dirty="0" smtClean="0">
                <a:solidFill>
                  <a:srgbClr val="4B0082"/>
                </a:solidFill>
                <a:latin typeface="Oswald Light"/>
              </a:rPr>
              <a:t>23.11.2016   I   Von: Andreas Philipp   I   Kategorie: Kapital   I   Stichwort : Geld, Grundeinkommen   I   Kommentare:  0</a:t>
            </a:r>
            <a:endParaRPr lang="de-DE" sz="900" dirty="0">
              <a:solidFill>
                <a:srgbClr val="4B0082"/>
              </a:solidFill>
              <a:latin typeface="Oswald Light"/>
            </a:endParaRPr>
          </a:p>
        </p:txBody>
      </p:sp>
      <p:sp>
        <p:nvSpPr>
          <p:cNvPr id="57" name="Rechteck 56"/>
          <p:cNvSpPr/>
          <p:nvPr/>
        </p:nvSpPr>
        <p:spPr>
          <a:xfrm>
            <a:off x="6352573" y="6877007"/>
            <a:ext cx="1111250" cy="216000"/>
          </a:xfrm>
          <a:prstGeom prst="rect">
            <a:avLst/>
          </a:prstGeom>
          <a:solidFill>
            <a:srgbClr val="4B008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800" b="1" dirty="0" smtClean="0">
                <a:solidFill>
                  <a:schemeClr val="bg1"/>
                </a:solidFill>
                <a:latin typeface="Oswald Light"/>
              </a:rPr>
              <a:t>WEITERLESEN &gt;</a:t>
            </a:r>
            <a:endParaRPr lang="de-DE" sz="800" b="1" dirty="0">
              <a:solidFill>
                <a:schemeClr val="bg1"/>
              </a:solidFill>
              <a:latin typeface="Oswald Light"/>
            </a:endParaRPr>
          </a:p>
        </p:txBody>
      </p:sp>
      <p:sp>
        <p:nvSpPr>
          <p:cNvPr id="58" name="Textfeld 57"/>
          <p:cNvSpPr txBox="1"/>
          <p:nvPr/>
        </p:nvSpPr>
        <p:spPr>
          <a:xfrm>
            <a:off x="1388659" y="6041907"/>
            <a:ext cx="6025455" cy="923588"/>
          </a:xfrm>
          <a:prstGeom prst="rect">
            <a:avLst/>
          </a:prstGeom>
          <a:noFill/>
        </p:spPr>
        <p:txBody>
          <a:bodyPr wrap="square" rtlCol="0">
            <a:noAutofit/>
          </a:bodyPr>
          <a:lstStyle/>
          <a:p>
            <a:r>
              <a:rPr lang="de-DE" sz="1200" dirty="0" smtClean="0">
                <a:latin typeface="Oswald Light"/>
              </a:rPr>
              <a:t>Nun also auch noch Joe </a:t>
            </a:r>
            <a:r>
              <a:rPr lang="de-DE" sz="1200" dirty="0" err="1" smtClean="0">
                <a:latin typeface="Oswald Light"/>
              </a:rPr>
              <a:t>Kaeser</a:t>
            </a:r>
            <a:r>
              <a:rPr lang="de-DE" sz="1200" dirty="0" smtClean="0">
                <a:latin typeface="Oswald Light"/>
              </a:rPr>
              <a:t>. Der Siemens-Chef fordert „eine Art Grundeinkommen“, beziehungsweise: Er erklärt, ein solches werde über kurz oder lang „völlig unvermeidlich“ sein. Die Idee jedem Menschen jeden Monat eine fixe Summe auszuzahlen, einfach, weil er am Leben ist, hat einen weiteren prominenten Unterstützer erhalten.</a:t>
            </a:r>
          </a:p>
        </p:txBody>
      </p:sp>
      <p:sp>
        <p:nvSpPr>
          <p:cNvPr id="71" name="Textfeld 70"/>
          <p:cNvSpPr txBox="1"/>
          <p:nvPr/>
        </p:nvSpPr>
        <p:spPr>
          <a:xfrm>
            <a:off x="4029255" y="4790485"/>
            <a:ext cx="2016000" cy="369332"/>
          </a:xfrm>
          <a:prstGeom prst="rect">
            <a:avLst/>
          </a:prstGeom>
          <a:noFill/>
        </p:spPr>
        <p:txBody>
          <a:bodyPr wrap="square" rtlCol="0">
            <a:spAutoFit/>
          </a:bodyPr>
          <a:lstStyle/>
          <a:p>
            <a:r>
              <a:rPr lang="de-DE" dirty="0" smtClean="0">
                <a:latin typeface="Oswald Light"/>
              </a:rPr>
              <a:t>BLOGEINTRÄGE</a:t>
            </a:r>
            <a:endParaRPr lang="de-DE" dirty="0">
              <a:latin typeface="Oswald Light"/>
            </a:endParaRPr>
          </a:p>
        </p:txBody>
      </p:sp>
      <p:pic>
        <p:nvPicPr>
          <p:cNvPr id="40" name="Picture 2" descr="Geschäftsmann wirft Banknoten Kostenlose Vekto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283" y="6104955"/>
            <a:ext cx="999742" cy="906853"/>
          </a:xfrm>
          <a:prstGeom prst="rect">
            <a:avLst/>
          </a:prstGeom>
          <a:noFill/>
          <a:extLst>
            <a:ext uri="{909E8E84-426E-40DD-AFC4-6F175D3DCCD1}">
              <a14:hiddenFill xmlns:a14="http://schemas.microsoft.com/office/drawing/2010/main">
                <a:solidFill>
                  <a:srgbClr val="FFFFFF"/>
                </a:solidFill>
              </a14:hiddenFill>
            </a:ext>
          </a:extLst>
        </p:spPr>
      </p:pic>
      <p:sp>
        <p:nvSpPr>
          <p:cNvPr id="47" name="Textfeld 46"/>
          <p:cNvSpPr txBox="1"/>
          <p:nvPr/>
        </p:nvSpPr>
        <p:spPr>
          <a:xfrm>
            <a:off x="8159712" y="31887"/>
            <a:ext cx="635000"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000" b="0" dirty="0">
                <a:solidFill>
                  <a:schemeClr val="bg1"/>
                </a:solidFill>
                <a:latin typeface="Oswald Light"/>
              </a:rPr>
              <a:t>Kontakt</a:t>
            </a:r>
          </a:p>
        </p:txBody>
      </p:sp>
      <p:sp>
        <p:nvSpPr>
          <p:cNvPr id="48" name="Textfeld 47"/>
          <p:cNvSpPr txBox="1"/>
          <p:nvPr/>
        </p:nvSpPr>
        <p:spPr>
          <a:xfrm>
            <a:off x="7263059" y="31887"/>
            <a:ext cx="873125"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Impressum</a:t>
            </a:r>
          </a:p>
        </p:txBody>
      </p:sp>
      <p:sp>
        <p:nvSpPr>
          <p:cNvPr id="50" name="Textfeld 49"/>
          <p:cNvSpPr txBox="1"/>
          <p:nvPr/>
        </p:nvSpPr>
        <p:spPr>
          <a:xfrm>
            <a:off x="8818239" y="31887"/>
            <a:ext cx="1080000"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Mitglieder-Login </a:t>
            </a:r>
          </a:p>
        </p:txBody>
      </p:sp>
      <p:sp>
        <p:nvSpPr>
          <p:cNvPr id="51" name="Textfeld 50"/>
          <p:cNvSpPr txBox="1"/>
          <p:nvPr/>
        </p:nvSpPr>
        <p:spPr>
          <a:xfrm>
            <a:off x="7569515"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52" name="Textfeld 51"/>
          <p:cNvSpPr txBox="1"/>
          <p:nvPr/>
        </p:nvSpPr>
        <p:spPr>
          <a:xfrm>
            <a:off x="4808376"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54" name="Textfeld 53"/>
          <p:cNvSpPr txBox="1"/>
          <p:nvPr/>
        </p:nvSpPr>
        <p:spPr>
          <a:xfrm>
            <a:off x="3198175" y="648165"/>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55" name="Textfeld 54"/>
          <p:cNvSpPr txBox="1"/>
          <p:nvPr/>
        </p:nvSpPr>
        <p:spPr>
          <a:xfrm>
            <a:off x="8969930" y="647365"/>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72" name="Textfeld 71"/>
          <p:cNvSpPr txBox="1"/>
          <p:nvPr/>
        </p:nvSpPr>
        <p:spPr>
          <a:xfrm>
            <a:off x="6208790" y="648165"/>
            <a:ext cx="127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sp>
        <p:nvSpPr>
          <p:cNvPr id="73" name="Textfeld 72"/>
          <p:cNvSpPr txBox="1"/>
          <p:nvPr/>
        </p:nvSpPr>
        <p:spPr>
          <a:xfrm>
            <a:off x="3923901" y="648165"/>
            <a:ext cx="79375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smtClean="0">
                <a:solidFill>
                  <a:srgbClr val="4B0082"/>
                </a:solidFill>
                <a:latin typeface="Oswald Light"/>
                <a:ea typeface="Roboto Light" pitchFamily="2" charset="0"/>
              </a:rPr>
              <a:t>Vision</a:t>
            </a:r>
            <a:endParaRPr lang="de-DE" sz="1500" b="1" dirty="0">
              <a:solidFill>
                <a:srgbClr val="4B0082"/>
              </a:solidFill>
              <a:latin typeface="Oswald Light"/>
              <a:ea typeface="Roboto Light" pitchFamily="2" charset="0"/>
            </a:endParaRPr>
          </a:p>
        </p:txBody>
      </p:sp>
      <p:sp>
        <p:nvSpPr>
          <p:cNvPr id="56" name="Rechteck 55"/>
          <p:cNvSpPr/>
          <p:nvPr/>
        </p:nvSpPr>
        <p:spPr>
          <a:xfrm>
            <a:off x="7667300" y="6485145"/>
            <a:ext cx="1627188" cy="406108"/>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000" dirty="0">
              <a:solidFill>
                <a:schemeClr val="tx1"/>
              </a:solidFill>
              <a:latin typeface="Oswald Light"/>
            </a:endParaRPr>
          </a:p>
        </p:txBody>
      </p:sp>
      <p:sp>
        <p:nvSpPr>
          <p:cNvPr id="59" name="Textfeld 58"/>
          <p:cNvSpPr txBox="1"/>
          <p:nvPr/>
        </p:nvSpPr>
        <p:spPr>
          <a:xfrm>
            <a:off x="7615574" y="7166087"/>
            <a:ext cx="1752187" cy="307777"/>
          </a:xfrm>
          <a:prstGeom prst="rect">
            <a:avLst/>
          </a:prstGeom>
          <a:noFill/>
        </p:spPr>
        <p:txBody>
          <a:bodyPr wrap="square" rtlCol="0">
            <a:spAutoFit/>
          </a:bodyPr>
          <a:lstStyle/>
          <a:p>
            <a:r>
              <a:rPr lang="de-DE" sz="1400" dirty="0" smtClean="0">
                <a:latin typeface="Oswald Light"/>
              </a:rPr>
              <a:t>Archiv</a:t>
            </a:r>
            <a:endParaRPr lang="de-DE" sz="1400" dirty="0">
              <a:latin typeface="Oswald Light"/>
            </a:endParaRPr>
          </a:p>
        </p:txBody>
      </p:sp>
      <p:cxnSp>
        <p:nvCxnSpPr>
          <p:cNvPr id="60" name="Gerade Verbindung 59"/>
          <p:cNvCxnSpPr/>
          <p:nvPr/>
        </p:nvCxnSpPr>
        <p:spPr>
          <a:xfrm>
            <a:off x="7667301" y="7107277"/>
            <a:ext cx="2341536"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61" name="Rechteck 60"/>
          <p:cNvSpPr/>
          <p:nvPr/>
        </p:nvSpPr>
        <p:spPr>
          <a:xfrm>
            <a:off x="9334149" y="6485145"/>
            <a:ext cx="674688" cy="406108"/>
          </a:xfrm>
          <a:prstGeom prst="rect">
            <a:avLst/>
          </a:prstGeom>
          <a:solidFill>
            <a:srgbClr val="4B008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dirty="0" smtClean="0">
                <a:solidFill>
                  <a:schemeClr val="bg1"/>
                </a:solidFill>
                <a:latin typeface="Oswald Light"/>
              </a:rPr>
              <a:t>SUCHE</a:t>
            </a:r>
            <a:endParaRPr lang="de-DE" sz="900" dirty="0">
              <a:solidFill>
                <a:schemeClr val="bg1"/>
              </a:solidFill>
              <a:latin typeface="Oswald Light"/>
            </a:endParaRPr>
          </a:p>
        </p:txBody>
      </p:sp>
      <p:sp>
        <p:nvSpPr>
          <p:cNvPr id="63" name="Textfeld 62"/>
          <p:cNvSpPr txBox="1"/>
          <p:nvPr/>
        </p:nvSpPr>
        <p:spPr>
          <a:xfrm>
            <a:off x="7627323" y="4716736"/>
            <a:ext cx="1728493" cy="307777"/>
          </a:xfrm>
          <a:prstGeom prst="rect">
            <a:avLst/>
          </a:prstGeom>
          <a:noFill/>
        </p:spPr>
        <p:txBody>
          <a:bodyPr wrap="square" rtlCol="0">
            <a:spAutoFit/>
          </a:bodyPr>
          <a:lstStyle>
            <a:defPPr>
              <a:defRPr lang="de-DE"/>
            </a:defPPr>
            <a:lvl1pPr>
              <a:defRPr sz="1400">
                <a:latin typeface="Oswald Light"/>
              </a:defRPr>
            </a:lvl1pPr>
          </a:lstStyle>
          <a:p>
            <a:r>
              <a:rPr lang="de-DE" dirty="0"/>
              <a:t>Termine</a:t>
            </a:r>
          </a:p>
        </p:txBody>
      </p:sp>
      <p:sp>
        <p:nvSpPr>
          <p:cNvPr id="64" name="Abgerundetes Rechteck 63"/>
          <p:cNvSpPr/>
          <p:nvPr/>
        </p:nvSpPr>
        <p:spPr>
          <a:xfrm>
            <a:off x="8206027" y="5080612"/>
            <a:ext cx="1802809"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r>
              <a:rPr kumimoji="0" lang="de-DE" sz="1000" b="1" i="0" u="none" strike="noStrike" cap="none" spc="0" normalizeH="0" dirty="0" smtClean="0">
                <a:ln>
                  <a:noFill/>
                </a:ln>
                <a:effectLst/>
                <a:uFillTx/>
                <a:latin typeface="Oswald Light"/>
                <a:sym typeface="Oswald Light"/>
              </a:rPr>
              <a:t/>
            </a:r>
            <a:br>
              <a:rPr kumimoji="0" lang="de-DE" sz="1000" b="1" i="0" u="none" strike="noStrike" cap="none" spc="0" normalizeH="0" dirty="0" smtClean="0">
                <a:ln>
                  <a:noFill/>
                </a:ln>
                <a:effectLst/>
                <a:uFillTx/>
                <a:latin typeface="Oswald Light"/>
                <a:sym typeface="Oswald Light"/>
              </a:rPr>
            </a:br>
            <a:endParaRPr kumimoji="0" lang="de-DE" sz="1000" b="0" i="0" u="none" strike="noStrike" cap="none" spc="0" normalizeH="0" baseline="0" dirty="0">
              <a:ln>
                <a:noFill/>
              </a:ln>
              <a:effectLst/>
              <a:uFillTx/>
              <a:latin typeface="Oswald Light"/>
              <a:sym typeface="Oswald Light"/>
            </a:endParaRPr>
          </a:p>
        </p:txBody>
      </p:sp>
      <p:cxnSp>
        <p:nvCxnSpPr>
          <p:cNvPr id="69" name="Gerade Verbindung 68"/>
          <p:cNvCxnSpPr/>
          <p:nvPr/>
        </p:nvCxnSpPr>
        <p:spPr>
          <a:xfrm>
            <a:off x="7667301" y="6308503"/>
            <a:ext cx="234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70" name="Abgerundetes Rechteck 69"/>
          <p:cNvSpPr/>
          <p:nvPr/>
        </p:nvSpPr>
        <p:spPr>
          <a:xfrm>
            <a:off x="8212069" y="5685697"/>
            <a:ext cx="1788274"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endParaRPr kumimoji="0" lang="de-DE" sz="900" b="0" i="0" u="none" strike="noStrike" cap="none" spc="0" normalizeH="0" baseline="0" dirty="0">
              <a:ln>
                <a:noFill/>
              </a:ln>
              <a:effectLst/>
              <a:uFillTx/>
              <a:latin typeface="Oswald Light"/>
              <a:sym typeface="Oswald Light"/>
            </a:endParaRPr>
          </a:p>
        </p:txBody>
      </p:sp>
      <p:grpSp>
        <p:nvGrpSpPr>
          <p:cNvPr id="4" name="Gruppieren 3"/>
          <p:cNvGrpSpPr/>
          <p:nvPr/>
        </p:nvGrpSpPr>
        <p:grpSpPr>
          <a:xfrm>
            <a:off x="7667300" y="5080613"/>
            <a:ext cx="442604" cy="1054847"/>
            <a:chOff x="7700665" y="5080613"/>
            <a:chExt cx="442604" cy="1054847"/>
          </a:xfrm>
        </p:grpSpPr>
        <p:sp>
          <p:nvSpPr>
            <p:cNvPr id="65" name="Abgerundetes Rechteck 64"/>
            <p:cNvSpPr/>
            <p:nvPr/>
          </p:nvSpPr>
          <p:spPr>
            <a:xfrm>
              <a:off x="7700665" y="5141529"/>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66" name="Rechteck 65"/>
            <p:cNvSpPr/>
            <p:nvPr/>
          </p:nvSpPr>
          <p:spPr>
            <a:xfrm>
              <a:off x="7818603" y="5257602"/>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8</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67" name="Auf der gleichen Seite des Rechtecks liegende Ecken abrunden 66"/>
            <p:cNvSpPr/>
            <p:nvPr/>
          </p:nvSpPr>
          <p:spPr>
            <a:xfrm>
              <a:off x="7700665" y="5080613"/>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DEZ </a:t>
              </a:r>
              <a:endParaRPr lang="de-DE" sz="700" b="1" dirty="0">
                <a:latin typeface="Oswald Light"/>
                <a:ea typeface="Roboto Light" pitchFamily="2" charset="0"/>
              </a:endParaRPr>
            </a:p>
          </p:txBody>
        </p:sp>
        <p:sp>
          <p:nvSpPr>
            <p:cNvPr id="68" name="Rechteck 67"/>
            <p:cNvSpPr/>
            <p:nvPr/>
          </p:nvSpPr>
          <p:spPr>
            <a:xfrm>
              <a:off x="7766932" y="5385910"/>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sp>
          <p:nvSpPr>
            <p:cNvPr id="74" name="Abgerundetes Rechteck 73"/>
            <p:cNvSpPr/>
            <p:nvPr/>
          </p:nvSpPr>
          <p:spPr>
            <a:xfrm>
              <a:off x="7706706" y="5746614"/>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75" name="Rechteck 74"/>
            <p:cNvSpPr/>
            <p:nvPr/>
          </p:nvSpPr>
          <p:spPr>
            <a:xfrm>
              <a:off x="7824644" y="5862687"/>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x</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76" name="Auf der gleichen Seite des Rechtecks liegende Ecken abrunden 75"/>
            <p:cNvSpPr/>
            <p:nvPr/>
          </p:nvSpPr>
          <p:spPr>
            <a:xfrm>
              <a:off x="7706706" y="5685698"/>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JAN</a:t>
              </a:r>
              <a:endParaRPr lang="de-DE" sz="700" b="1" dirty="0">
                <a:latin typeface="Oswald Light"/>
                <a:ea typeface="Roboto Light" pitchFamily="2" charset="0"/>
              </a:endParaRPr>
            </a:p>
          </p:txBody>
        </p:sp>
        <p:sp>
          <p:nvSpPr>
            <p:cNvPr id="77" name="Rechteck 76"/>
            <p:cNvSpPr/>
            <p:nvPr/>
          </p:nvSpPr>
          <p:spPr>
            <a:xfrm>
              <a:off x="7775861" y="5990995"/>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grpSp>
      <p:sp>
        <p:nvSpPr>
          <p:cNvPr id="78" name="Textfeld 77"/>
          <p:cNvSpPr txBox="1"/>
          <p:nvPr/>
        </p:nvSpPr>
        <p:spPr>
          <a:xfrm>
            <a:off x="8206029" y="5684833"/>
            <a:ext cx="1692210" cy="253916"/>
          </a:xfrm>
          <a:prstGeom prst="rect">
            <a:avLst/>
          </a:prstGeom>
          <a:noFill/>
        </p:spPr>
        <p:txBody>
          <a:bodyPr wrap="square" rtlCol="0">
            <a:spAutoFit/>
          </a:bodyPr>
          <a:lstStyle/>
          <a:p>
            <a:r>
              <a:rPr lang="de-DE" sz="1050" dirty="0" smtClean="0">
                <a:latin typeface="Oswald Light"/>
                <a:sym typeface="Oswald Light"/>
              </a:rPr>
              <a:t>Wirtschaft </a:t>
            </a:r>
            <a:r>
              <a:rPr lang="de-DE" sz="1050" dirty="0">
                <a:latin typeface="Oswald Light"/>
                <a:sym typeface="Oswald Light"/>
              </a:rPr>
              <a:t>neu </a:t>
            </a:r>
            <a:r>
              <a:rPr lang="de-DE" sz="1050" dirty="0" smtClean="0">
                <a:latin typeface="Oswald Light"/>
                <a:sym typeface="Oswald Light"/>
              </a:rPr>
              <a:t>denken</a:t>
            </a:r>
            <a:endParaRPr lang="de-DE" sz="1050" dirty="0"/>
          </a:p>
        </p:txBody>
      </p:sp>
      <p:sp>
        <p:nvSpPr>
          <p:cNvPr id="79" name="Textfeld 78"/>
          <p:cNvSpPr txBox="1"/>
          <p:nvPr/>
        </p:nvSpPr>
        <p:spPr>
          <a:xfrm>
            <a:off x="8211173" y="5097114"/>
            <a:ext cx="1872000" cy="577081"/>
          </a:xfrm>
          <a:prstGeom prst="rect">
            <a:avLst/>
          </a:prstGeom>
          <a:noFill/>
        </p:spPr>
        <p:txBody>
          <a:bodyPr wrap="square" rtlCol="0">
            <a:spAutoFit/>
          </a:bodyPr>
          <a:lstStyle/>
          <a:p>
            <a:pPr defTabSz="457200" latinLnBrk="1" hangingPunct="0"/>
            <a:r>
              <a:rPr lang="de-DE" sz="1050" b="1" dirty="0" smtClean="0">
                <a:latin typeface="Oswald Light"/>
                <a:sym typeface="Oswald Light"/>
              </a:rPr>
              <a:t>Begegnungsraum</a:t>
            </a:r>
            <a:r>
              <a:rPr lang="de-DE" sz="1050" dirty="0" smtClean="0">
                <a:latin typeface="Oswald Light"/>
                <a:sym typeface="Oswald Light"/>
              </a:rPr>
              <a:t/>
            </a:r>
            <a:br>
              <a:rPr lang="de-DE" sz="1050" dirty="0" smtClean="0">
                <a:latin typeface="Oswald Light"/>
                <a:sym typeface="Oswald Light"/>
              </a:rPr>
            </a:br>
            <a:r>
              <a:rPr lang="de-DE" sz="1050" dirty="0" smtClean="0">
                <a:latin typeface="Oswald Light"/>
                <a:sym typeface="Oswald Light"/>
              </a:rPr>
              <a:t>„Innovation </a:t>
            </a:r>
            <a:r>
              <a:rPr lang="de-DE" sz="1050" dirty="0" smtClean="0">
                <a:latin typeface="Oswald Light"/>
                <a:sym typeface="Oswald Light"/>
              </a:rPr>
              <a:t>&amp; </a:t>
            </a:r>
            <a:r>
              <a:rPr lang="de-DE" sz="1050" dirty="0" err="1" smtClean="0">
                <a:latin typeface="Oswald Light"/>
                <a:sym typeface="Oswald Light"/>
              </a:rPr>
              <a:t>Collaboration</a:t>
            </a:r>
            <a:r>
              <a:rPr lang="de-DE" sz="1050" dirty="0" smtClean="0">
                <a:latin typeface="Oswald Light"/>
                <a:sym typeface="Oswald Light"/>
              </a:rPr>
              <a:t>“ </a:t>
            </a:r>
            <a:endParaRPr lang="de-DE" sz="1050" dirty="0">
              <a:latin typeface="Oswald Light"/>
              <a:sym typeface="Oswald Light"/>
            </a:endParaRPr>
          </a:p>
        </p:txBody>
      </p:sp>
      <p:grpSp>
        <p:nvGrpSpPr>
          <p:cNvPr id="80" name="Gruppieren 79"/>
          <p:cNvGrpSpPr/>
          <p:nvPr/>
        </p:nvGrpSpPr>
        <p:grpSpPr>
          <a:xfrm>
            <a:off x="3047675" y="1038483"/>
            <a:ext cx="936000" cy="650262"/>
            <a:chOff x="4905614" y="980427"/>
            <a:chExt cx="849033" cy="650262"/>
          </a:xfrm>
        </p:grpSpPr>
        <p:sp>
          <p:nvSpPr>
            <p:cNvPr id="81" name="Rechteck 80"/>
            <p:cNvSpPr/>
            <p:nvPr/>
          </p:nvSpPr>
          <p:spPr>
            <a:xfrm>
              <a:off x="4905614" y="1300817"/>
              <a:ext cx="849033" cy="329872"/>
            </a:xfrm>
            <a:prstGeom prst="rect">
              <a:avLst/>
            </a:prstGeom>
            <a:solidFill>
              <a:schemeClr val="bg1"/>
            </a:solidFill>
            <a:ln w="635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smtClean="0">
                  <a:solidFill>
                    <a:schemeClr val="tx1"/>
                  </a:solidFill>
                  <a:latin typeface="Oswald Light"/>
                </a:rPr>
                <a:t>News-Themen</a:t>
              </a:r>
              <a:endParaRPr lang="de-DE" sz="900" dirty="0">
                <a:solidFill>
                  <a:schemeClr val="tx1"/>
                </a:solidFill>
                <a:latin typeface="Oswald Light"/>
              </a:endParaRPr>
            </a:p>
          </p:txBody>
        </p:sp>
        <p:sp>
          <p:nvSpPr>
            <p:cNvPr id="82" name="Rechteck 81"/>
            <p:cNvSpPr/>
            <p:nvPr/>
          </p:nvSpPr>
          <p:spPr>
            <a:xfrm>
              <a:off x="4905614" y="980427"/>
              <a:ext cx="849033" cy="329872"/>
            </a:xfrm>
            <a:prstGeom prst="rect">
              <a:avLst/>
            </a:prstGeom>
            <a:solidFill>
              <a:srgbClr val="4B0082"/>
            </a:solidFill>
            <a:ln w="635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smtClean="0">
                  <a:solidFill>
                    <a:schemeClr val="bg1"/>
                  </a:solidFill>
                  <a:latin typeface="Oswald Light"/>
                </a:rPr>
                <a:t>Blogeinträge</a:t>
              </a:r>
              <a:endParaRPr lang="de-DE" sz="900" dirty="0">
                <a:solidFill>
                  <a:schemeClr val="bg1"/>
                </a:solidFill>
                <a:latin typeface="Oswald Light"/>
              </a:endParaRPr>
            </a:p>
          </p:txBody>
        </p:sp>
      </p:grpSp>
    </p:spTree>
    <p:extLst>
      <p:ext uri="{BB962C8B-B14F-4D97-AF65-F5344CB8AC3E}">
        <p14:creationId xmlns:p14="http://schemas.microsoft.com/office/powerpoint/2010/main" val="405968417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Responsive</a:t>
            </a:r>
            <a:r>
              <a:rPr lang="de-DE" dirty="0" smtClean="0"/>
              <a:t> </a:t>
            </a:r>
            <a:r>
              <a:rPr lang="de-DE" dirty="0" err="1" smtClean="0"/>
              <a:t>Theme</a:t>
            </a:r>
            <a:endParaRPr lang="de-DE" dirty="0"/>
          </a:p>
        </p:txBody>
      </p:sp>
      <p:sp>
        <p:nvSpPr>
          <p:cNvPr id="5" name="Rechteck 4"/>
          <p:cNvSpPr/>
          <p:nvPr/>
        </p:nvSpPr>
        <p:spPr>
          <a:xfrm>
            <a:off x="5196191" y="7020991"/>
            <a:ext cx="4056175" cy="369332"/>
          </a:xfrm>
          <a:prstGeom prst="rect">
            <a:avLst/>
          </a:prstGeom>
        </p:spPr>
        <p:txBody>
          <a:bodyPr wrap="none">
            <a:spAutoFit/>
          </a:bodyPr>
          <a:lstStyle/>
          <a:p>
            <a:r>
              <a:rPr lang="de-DE" dirty="0"/>
              <a:t>https://wordpress.org/themes/sosimple/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952" y="1450136"/>
            <a:ext cx="7055866" cy="5561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474419"/>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Responsive</a:t>
            </a:r>
            <a:r>
              <a:rPr lang="de-DE" dirty="0" smtClean="0"/>
              <a:t> </a:t>
            </a:r>
            <a:r>
              <a:rPr lang="de-DE" dirty="0" err="1" smtClean="0"/>
              <a:t>Theme</a:t>
            </a:r>
            <a:endParaRPr lang="de-DE"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952" y="1260351"/>
            <a:ext cx="6912768" cy="563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4536256" y="7020991"/>
            <a:ext cx="4299767" cy="369332"/>
          </a:xfrm>
          <a:prstGeom prst="rect">
            <a:avLst/>
          </a:prstGeom>
        </p:spPr>
        <p:txBody>
          <a:bodyPr wrap="none">
            <a:spAutoFit/>
          </a:bodyPr>
          <a:lstStyle/>
          <a:p>
            <a:pPr lvl="0"/>
            <a:r>
              <a:rPr lang="en-US" dirty="0"/>
              <a:t>https://de.wordpress.org/themes/polymer/</a:t>
            </a:r>
            <a:endParaRPr lang="de-DE" dirty="0"/>
          </a:p>
        </p:txBody>
      </p:sp>
    </p:spTree>
    <p:extLst>
      <p:ext uri="{BB962C8B-B14F-4D97-AF65-F5344CB8AC3E}">
        <p14:creationId xmlns:p14="http://schemas.microsoft.com/office/powerpoint/2010/main" val="3780601012"/>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Responsive</a:t>
            </a:r>
            <a:r>
              <a:rPr lang="de-DE" dirty="0" smtClean="0"/>
              <a:t> </a:t>
            </a:r>
            <a:r>
              <a:rPr lang="de-DE" dirty="0" err="1" smtClean="0"/>
              <a:t>Theme</a:t>
            </a:r>
            <a:endParaRPr lang="de-DE" dirty="0"/>
          </a:p>
        </p:txBody>
      </p:sp>
      <p:sp>
        <p:nvSpPr>
          <p:cNvPr id="4" name="Rechteck 3"/>
          <p:cNvSpPr/>
          <p:nvPr/>
        </p:nvSpPr>
        <p:spPr>
          <a:xfrm>
            <a:off x="5063054" y="7020991"/>
            <a:ext cx="4344331" cy="369332"/>
          </a:xfrm>
          <a:prstGeom prst="rect">
            <a:avLst/>
          </a:prstGeom>
        </p:spPr>
        <p:txBody>
          <a:bodyPr wrap="none">
            <a:spAutoFit/>
          </a:bodyPr>
          <a:lstStyle/>
          <a:p>
            <a:r>
              <a:rPr lang="de-DE" dirty="0"/>
              <a:t>https://de.wordpress.org/themes/lightning/</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936" y="1332359"/>
            <a:ext cx="7123880" cy="532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031364"/>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Responsive</a:t>
            </a:r>
            <a:r>
              <a:rPr lang="de-DE" dirty="0" smtClean="0"/>
              <a:t> </a:t>
            </a:r>
            <a:r>
              <a:rPr lang="de-DE" dirty="0" err="1" smtClean="0"/>
              <a:t>Theme</a:t>
            </a:r>
            <a:endParaRPr lang="de-DE"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062" y="1297288"/>
            <a:ext cx="7205984" cy="5488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4540878" y="7020991"/>
            <a:ext cx="4125168" cy="369332"/>
          </a:xfrm>
          <a:prstGeom prst="rect">
            <a:avLst/>
          </a:prstGeom>
        </p:spPr>
        <p:txBody>
          <a:bodyPr wrap="none">
            <a:spAutoFit/>
          </a:bodyPr>
          <a:lstStyle/>
          <a:p>
            <a:r>
              <a:rPr lang="de-DE" dirty="0"/>
              <a:t>https://de.wordpress.org/themes/ascent/</a:t>
            </a:r>
          </a:p>
        </p:txBody>
      </p:sp>
    </p:spTree>
    <p:extLst>
      <p:ext uri="{BB962C8B-B14F-4D97-AF65-F5344CB8AC3E}">
        <p14:creationId xmlns:p14="http://schemas.microsoft.com/office/powerpoint/2010/main" val="392966313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Responsive</a:t>
            </a:r>
            <a:r>
              <a:rPr lang="de-DE" dirty="0" smtClean="0"/>
              <a:t> </a:t>
            </a:r>
            <a:r>
              <a:rPr lang="de-DE" dirty="0" err="1" smtClean="0"/>
              <a:t>Theme</a:t>
            </a:r>
            <a:endParaRPr lang="de-DE"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928" y="1417225"/>
            <a:ext cx="7488832" cy="5559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5184328" y="6976934"/>
            <a:ext cx="4037965" cy="369332"/>
          </a:xfrm>
          <a:prstGeom prst="rect">
            <a:avLst/>
          </a:prstGeom>
        </p:spPr>
        <p:txBody>
          <a:bodyPr wrap="none">
            <a:spAutoFit/>
          </a:bodyPr>
          <a:lstStyle/>
          <a:p>
            <a:r>
              <a:rPr lang="de-DE" dirty="0"/>
              <a:t>https://de.wordpress.org/themes/patus/</a:t>
            </a:r>
          </a:p>
        </p:txBody>
      </p:sp>
    </p:spTree>
    <p:extLst>
      <p:ext uri="{BB962C8B-B14F-4D97-AF65-F5344CB8AC3E}">
        <p14:creationId xmlns:p14="http://schemas.microsoft.com/office/powerpoint/2010/main" val="2975063696"/>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Acht Denkräume</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418" y="1370245"/>
            <a:ext cx="8358518" cy="5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4545857" y="6824930"/>
            <a:ext cx="4266104" cy="369332"/>
          </a:xfrm>
          <a:prstGeom prst="rect">
            <a:avLst/>
          </a:prstGeom>
        </p:spPr>
        <p:txBody>
          <a:bodyPr wrap="none">
            <a:spAutoFit/>
          </a:bodyPr>
          <a:lstStyle/>
          <a:p>
            <a:r>
              <a:rPr lang="de-DE" dirty="0"/>
              <a:t>https://de.wordpress.org/themes/cosmica/</a:t>
            </a:r>
          </a:p>
        </p:txBody>
      </p:sp>
    </p:spTree>
    <p:extLst>
      <p:ext uri="{BB962C8B-B14F-4D97-AF65-F5344CB8AC3E}">
        <p14:creationId xmlns:p14="http://schemas.microsoft.com/office/powerpoint/2010/main" val="2549138574"/>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News-Themen</a:t>
            </a:r>
            <a:endParaRPr lang="de-DE" dirty="0"/>
          </a:p>
        </p:txBody>
      </p:sp>
      <p:sp>
        <p:nvSpPr>
          <p:cNvPr id="3" name="Textplatzhalter 2"/>
          <p:cNvSpPr>
            <a:spLocks noGrp="1"/>
          </p:cNvSpPr>
          <p:nvPr>
            <p:ph type="body" idx="1"/>
          </p:nvPr>
        </p:nvSpPr>
        <p:spPr/>
        <p:txBody>
          <a:bodyPr/>
          <a:lstStyle/>
          <a:p>
            <a:endParaRPr lang="de-DE"/>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173" y="1339686"/>
            <a:ext cx="6724250" cy="5728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6644500" y="7067890"/>
            <a:ext cx="2869119" cy="369332"/>
          </a:xfrm>
          <a:prstGeom prst="rect">
            <a:avLst/>
          </a:prstGeom>
        </p:spPr>
        <p:txBody>
          <a:bodyPr wrap="none">
            <a:spAutoFit/>
          </a:bodyPr>
          <a:lstStyle/>
          <a:p>
            <a:r>
              <a:rPr lang="de-DE" dirty="0"/>
              <a:t>https://www.xing.com/news</a:t>
            </a:r>
          </a:p>
        </p:txBody>
      </p:sp>
    </p:spTree>
    <p:extLst>
      <p:ext uri="{BB962C8B-B14F-4D97-AF65-F5344CB8AC3E}">
        <p14:creationId xmlns:p14="http://schemas.microsoft.com/office/powerpoint/2010/main" val="1500773608"/>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Farbmaster</a:t>
            </a:r>
            <a:endParaRPr lang="de-DE" dirty="0"/>
          </a:p>
        </p:txBody>
      </p:sp>
      <p:sp>
        <p:nvSpPr>
          <p:cNvPr id="3" name="Rechteck 2"/>
          <p:cNvSpPr/>
          <p:nvPr/>
        </p:nvSpPr>
        <p:spPr>
          <a:xfrm>
            <a:off x="912357" y="1908423"/>
            <a:ext cx="1190625" cy="958305"/>
          </a:xfrm>
          <a:prstGeom prst="rect">
            <a:avLst/>
          </a:prstGeom>
          <a:solidFill>
            <a:srgbClr val="4B0082"/>
          </a:solidFill>
          <a:ln w="25400" cap="flat">
            <a:solidFill>
              <a:srgbClr val="4B0082"/>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ctr">
            <a:noAutofit/>
          </a:bodyPr>
          <a:lstStyle/>
          <a:p>
            <a:pPr defTabSz="457129" latinLnBrk="1" hangingPunct="0">
              <a:lnSpc>
                <a:spcPts val="3599"/>
              </a:lnSpc>
            </a:pPr>
            <a:endParaRPr lang="de-DE" sz="2900">
              <a:solidFill>
                <a:srgbClr val="000000"/>
              </a:solidFill>
              <a:sym typeface="Oswald Light"/>
            </a:endParaRPr>
          </a:p>
        </p:txBody>
      </p:sp>
      <p:sp>
        <p:nvSpPr>
          <p:cNvPr id="4" name="Textfeld 3"/>
          <p:cNvSpPr txBox="1"/>
          <p:nvPr/>
        </p:nvSpPr>
        <p:spPr>
          <a:xfrm>
            <a:off x="2738183" y="1769363"/>
            <a:ext cx="5874403" cy="12226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p>
            <a:pPr latinLnBrk="1" hangingPunct="0">
              <a:lnSpc>
                <a:spcPts val="2100"/>
              </a:lnSpc>
            </a:pPr>
            <a:r>
              <a:rPr lang="de-DE" sz="1600" b="1" dirty="0">
                <a:solidFill>
                  <a:srgbClr val="000000"/>
                </a:solidFill>
                <a:ea typeface="Roboto Light"/>
                <a:cs typeface="Roboto Light"/>
                <a:sym typeface="Roboto Light"/>
              </a:rPr>
              <a:t>Indigo-Blau </a:t>
            </a:r>
            <a:br>
              <a:rPr lang="de-DE" sz="1600" b="1" dirty="0">
                <a:solidFill>
                  <a:srgbClr val="000000"/>
                </a:solidFill>
                <a:ea typeface="Roboto Light"/>
                <a:cs typeface="Roboto Light"/>
                <a:sym typeface="Roboto Light"/>
              </a:rPr>
            </a:br>
            <a:r>
              <a:rPr lang="de-DE" sz="1600" b="1" dirty="0">
                <a:solidFill>
                  <a:srgbClr val="000000"/>
                </a:solidFill>
                <a:ea typeface="Roboto Light"/>
                <a:cs typeface="Roboto Light"/>
              </a:rPr>
              <a:t>#4B0082 </a:t>
            </a:r>
            <a:r>
              <a:rPr lang="de-DE" sz="1600" b="1" dirty="0">
                <a:solidFill>
                  <a:srgbClr val="000000"/>
                </a:solidFill>
                <a:ea typeface="Roboto Light"/>
                <a:cs typeface="Roboto Light"/>
                <a:sym typeface="Roboto Light"/>
              </a:rPr>
              <a:t/>
            </a:r>
            <a:br>
              <a:rPr lang="de-DE" sz="1600" b="1" dirty="0">
                <a:solidFill>
                  <a:srgbClr val="000000"/>
                </a:solidFill>
                <a:ea typeface="Roboto Light"/>
                <a:cs typeface="Roboto Light"/>
                <a:sym typeface="Roboto Light"/>
              </a:rPr>
            </a:br>
            <a:r>
              <a:rPr lang="de-DE" sz="1400" dirty="0" err="1">
                <a:solidFill>
                  <a:srgbClr val="000000"/>
                </a:solidFill>
                <a:ea typeface="Roboto Light"/>
                <a:cs typeface="Roboto Light"/>
                <a:sym typeface="Roboto Light"/>
              </a:rPr>
              <a:t>rgb</a:t>
            </a:r>
            <a:r>
              <a:rPr lang="de-DE" sz="1400" dirty="0">
                <a:solidFill>
                  <a:srgbClr val="000000"/>
                </a:solidFill>
                <a:ea typeface="Roboto Light"/>
                <a:cs typeface="Roboto Light"/>
                <a:sym typeface="Roboto Light"/>
              </a:rPr>
              <a:t>( 75, 0, 130) </a:t>
            </a:r>
            <a:br>
              <a:rPr lang="de-DE" sz="1400" dirty="0">
                <a:solidFill>
                  <a:srgbClr val="000000"/>
                </a:solidFill>
                <a:ea typeface="Roboto Light"/>
                <a:cs typeface="Roboto Light"/>
                <a:sym typeface="Roboto Light"/>
              </a:rPr>
            </a:br>
            <a:r>
              <a:rPr lang="de-DE" sz="1400" dirty="0" err="1">
                <a:solidFill>
                  <a:srgbClr val="000000"/>
                </a:solidFill>
                <a:ea typeface="Roboto Light"/>
                <a:cs typeface="Roboto Light"/>
              </a:rPr>
              <a:t>hsl</a:t>
            </a:r>
            <a:r>
              <a:rPr lang="de-DE" sz="1400" dirty="0">
                <a:solidFill>
                  <a:srgbClr val="000000"/>
                </a:solidFill>
                <a:ea typeface="Roboto Light"/>
                <a:cs typeface="Roboto Light"/>
              </a:rPr>
              <a:t> (275, 100%, 25%)</a:t>
            </a:r>
          </a:p>
        </p:txBody>
      </p:sp>
      <p:sp>
        <p:nvSpPr>
          <p:cNvPr id="5" name="Textfeld 4"/>
          <p:cNvSpPr txBox="1"/>
          <p:nvPr/>
        </p:nvSpPr>
        <p:spPr>
          <a:xfrm>
            <a:off x="867225" y="3276574"/>
            <a:ext cx="7104917" cy="8892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spAutoFit/>
          </a:bodyPr>
          <a:lstStyle/>
          <a:p>
            <a:pPr marL="0" marR="0" indent="0" algn="l" defTabSz="914400" rtl="0" fontAlgn="auto" latinLnBrk="1" hangingPunct="0">
              <a:lnSpc>
                <a:spcPts val="2100"/>
              </a:lnSpc>
              <a:spcBef>
                <a:spcPts val="1600"/>
              </a:spcBef>
              <a:spcAft>
                <a:spcPts val="0"/>
              </a:spcAft>
              <a:buClrTx/>
              <a:buSzTx/>
              <a:buFontTx/>
              <a:buNone/>
              <a:tabLst/>
            </a:pPr>
            <a:r>
              <a:rPr kumimoji="0" lang="de-DE" sz="1600" b="0" i="0" u="none" strike="noStrike" cap="none" spc="0" normalizeH="0" baseline="0" dirty="0" smtClean="0">
                <a:ln>
                  <a:noFill/>
                </a:ln>
                <a:solidFill>
                  <a:srgbClr val="000000"/>
                </a:solidFill>
                <a:effectLst/>
                <a:uFillTx/>
                <a:ea typeface="Roboto Light"/>
                <a:cs typeface="Roboto Light"/>
                <a:sym typeface="Roboto Light"/>
              </a:rPr>
              <a:t>Die gleiche </a:t>
            </a:r>
            <a:r>
              <a:rPr kumimoji="0" lang="de-DE" sz="1600" b="1" i="0" u="none" strike="noStrike" cap="none" spc="0" normalizeH="0" baseline="0" dirty="0" smtClean="0">
                <a:ln>
                  <a:noFill/>
                </a:ln>
                <a:solidFill>
                  <a:srgbClr val="000000"/>
                </a:solidFill>
                <a:effectLst/>
                <a:uFillTx/>
                <a:ea typeface="Roboto Light"/>
                <a:cs typeface="Roboto Light"/>
                <a:sym typeface="Roboto Light"/>
              </a:rPr>
              <a:t>Schriftart</a:t>
            </a:r>
            <a:r>
              <a:rPr kumimoji="0" lang="de-DE" sz="1600" b="0" i="0" u="none" strike="noStrike" cap="none" spc="0" normalizeH="0" baseline="0" dirty="0" smtClean="0">
                <a:ln>
                  <a:noFill/>
                </a:ln>
                <a:solidFill>
                  <a:srgbClr val="000000"/>
                </a:solidFill>
                <a:effectLst/>
                <a:uFillTx/>
                <a:ea typeface="Roboto Light"/>
                <a:cs typeface="Roboto Light"/>
                <a:sym typeface="Roboto Light"/>
              </a:rPr>
              <a:t> verwenden,</a:t>
            </a:r>
            <a:r>
              <a:rPr kumimoji="0" lang="de-DE" sz="1600" b="0" i="0" u="none" strike="noStrike" cap="none" spc="0" normalizeH="0" dirty="0" smtClean="0">
                <a:ln>
                  <a:noFill/>
                </a:ln>
                <a:solidFill>
                  <a:srgbClr val="000000"/>
                </a:solidFill>
                <a:effectLst/>
                <a:uFillTx/>
                <a:ea typeface="Roboto Light"/>
                <a:cs typeface="Roboto Light"/>
                <a:sym typeface="Roboto Light"/>
              </a:rPr>
              <a:t> die bei </a:t>
            </a:r>
            <a:r>
              <a:rPr kumimoji="0" lang="de-DE" sz="1600" b="0" i="0" u="none" strike="noStrike" cap="none" spc="0" normalizeH="0" baseline="0" dirty="0" smtClean="0">
                <a:ln>
                  <a:noFill/>
                </a:ln>
                <a:solidFill>
                  <a:srgbClr val="000000"/>
                </a:solidFill>
                <a:effectLst/>
                <a:uFillTx/>
                <a:ea typeface="Roboto Light"/>
                <a:cs typeface="Roboto Light"/>
                <a:sym typeface="Roboto Light"/>
              </a:rPr>
              <a:t>der </a:t>
            </a:r>
            <a:r>
              <a:rPr kumimoji="0" lang="de-DE" sz="1600" b="0" i="0" u="none" strike="noStrike" cap="none" spc="0" normalizeH="0" baseline="0" dirty="0" err="1" smtClean="0">
                <a:ln>
                  <a:noFill/>
                </a:ln>
                <a:solidFill>
                  <a:srgbClr val="000000"/>
                </a:solidFill>
                <a:effectLst/>
                <a:uFillTx/>
                <a:ea typeface="Roboto Light"/>
                <a:cs typeface="Roboto Light"/>
                <a:sym typeface="Roboto Light"/>
              </a:rPr>
              <a:t>Philos</a:t>
            </a:r>
            <a:r>
              <a:rPr lang="de-DE" sz="1600" dirty="0" smtClean="0">
                <a:solidFill>
                  <a:srgbClr val="000000"/>
                </a:solidFill>
                <a:ea typeface="Roboto Light"/>
                <a:cs typeface="Roboto Light"/>
                <a:sym typeface="Roboto Light"/>
              </a:rPr>
              <a:t>-Beratung verwendet wurde (ich kann leider nicht nachschauen, welche es war)</a:t>
            </a:r>
            <a:endParaRPr kumimoji="0" lang="de-DE" sz="1600" b="0" i="0" u="none" strike="noStrike" cap="none" spc="0" normalizeH="0" baseline="0" dirty="0">
              <a:ln>
                <a:noFill/>
              </a:ln>
              <a:solidFill>
                <a:srgbClr val="000000"/>
              </a:solidFill>
              <a:effectLst/>
              <a:uFillTx/>
              <a:ea typeface="Roboto Light"/>
              <a:cs typeface="Roboto Light"/>
              <a:sym typeface="Roboto Light"/>
            </a:endParaRPr>
          </a:p>
        </p:txBody>
      </p:sp>
    </p:spTree>
    <p:extLst>
      <p:ext uri="{BB962C8B-B14F-4D97-AF65-F5344CB8AC3E}">
        <p14:creationId xmlns:p14="http://schemas.microsoft.com/office/powerpoint/2010/main" val="2711891814"/>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Startseite-Bild „</a:t>
            </a:r>
            <a:r>
              <a:rPr lang="de-DE" dirty="0" err="1" smtClean="0"/>
              <a:t>Denkraum</a:t>
            </a:r>
            <a:r>
              <a:rPr lang="de-DE" dirty="0" smtClean="0"/>
              <a:t>“ von </a:t>
            </a:r>
            <a:r>
              <a:rPr lang="de-DE" dirty="0" err="1" smtClean="0"/>
              <a:t>iStock</a:t>
            </a:r>
            <a:endParaRPr lang="de-DE" dirty="0"/>
          </a:p>
        </p:txBody>
      </p:sp>
      <p:sp>
        <p:nvSpPr>
          <p:cNvPr id="10" name="Rechteck 9"/>
          <p:cNvSpPr/>
          <p:nvPr/>
        </p:nvSpPr>
        <p:spPr>
          <a:xfrm>
            <a:off x="6167745" y="1695562"/>
            <a:ext cx="633476" cy="369318"/>
          </a:xfrm>
          <a:prstGeom prst="rect">
            <a:avLst/>
          </a:prstGeom>
        </p:spPr>
        <p:txBody>
          <a:bodyPr wrap="none" lIns="91425" tIns="45713" rIns="91425" bIns="45713">
            <a:spAutoFit/>
          </a:bodyPr>
          <a:lstStyle/>
          <a:p>
            <a:r>
              <a:rPr lang="de-DE" dirty="0" smtClean="0"/>
              <a:t>24 €</a:t>
            </a:r>
            <a:endParaRPr lang="de-DE"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82" y="1658587"/>
            <a:ext cx="5313331" cy="2674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6167747" y="2238505"/>
            <a:ext cx="3714983" cy="1477313"/>
          </a:xfrm>
          <a:prstGeom prst="rect">
            <a:avLst/>
          </a:prstGeom>
        </p:spPr>
        <p:txBody>
          <a:bodyPr wrap="square" lIns="91425" tIns="45713" rIns="91425" bIns="45713">
            <a:spAutoFit/>
          </a:bodyPr>
          <a:lstStyle/>
          <a:p>
            <a:r>
              <a:rPr lang="de-DE" dirty="0"/>
              <a:t>Vektorgrafik (EPS):Einschließlich großer JPEG-Dateien (min. 6567  x 2589 Pixel</a:t>
            </a:r>
            <a:r>
              <a:rPr lang="de-DE" dirty="0" smtClean="0"/>
              <a:t>)</a:t>
            </a:r>
          </a:p>
          <a:p>
            <a:endParaRPr lang="de-DE" dirty="0"/>
          </a:p>
          <a:p>
            <a:r>
              <a:rPr lang="de-DE" dirty="0" smtClean="0"/>
              <a:t>Besonderheit: Personifizierter Text</a:t>
            </a:r>
            <a:endParaRPr lang="de-DE" dirty="0"/>
          </a:p>
        </p:txBody>
      </p:sp>
      <p:sp>
        <p:nvSpPr>
          <p:cNvPr id="6" name="Rechteck 5"/>
          <p:cNvSpPr/>
          <p:nvPr/>
        </p:nvSpPr>
        <p:spPr>
          <a:xfrm>
            <a:off x="745281" y="5050908"/>
            <a:ext cx="5040314" cy="646317"/>
          </a:xfrm>
          <a:prstGeom prst="rect">
            <a:avLst/>
          </a:prstGeom>
        </p:spPr>
        <p:txBody>
          <a:bodyPr lIns="91425" tIns="45713" rIns="91425" bIns="45713">
            <a:spAutoFit/>
          </a:bodyPr>
          <a:lstStyle/>
          <a:p>
            <a:r>
              <a:rPr lang="de-DE" dirty="0"/>
              <a:t>http://www.istockphoto.com/de/vektor/abstrakte-polygonal-hintergrund-gm534224331-56462276</a:t>
            </a:r>
          </a:p>
        </p:txBody>
      </p:sp>
    </p:spTree>
    <p:extLst>
      <p:ext uri="{BB962C8B-B14F-4D97-AF65-F5344CB8AC3E}">
        <p14:creationId xmlns:p14="http://schemas.microsoft.com/office/powerpoint/2010/main" val="233183562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648230" y="1103137"/>
            <a:ext cx="1752187" cy="307777"/>
          </a:xfrm>
          <a:prstGeom prst="rect">
            <a:avLst/>
          </a:prstGeom>
          <a:noFill/>
        </p:spPr>
        <p:txBody>
          <a:bodyPr wrap="square" rtlCol="0">
            <a:spAutoFit/>
          </a:bodyPr>
          <a:lstStyle/>
          <a:p>
            <a:r>
              <a:rPr lang="de-DE" sz="1400" dirty="0" smtClean="0">
                <a:latin typeface="Oswald Light"/>
              </a:rPr>
              <a:t>Archiv</a:t>
            </a:r>
            <a:endParaRPr lang="de-DE" sz="1400" dirty="0">
              <a:latin typeface="Oswald Light"/>
            </a:endParaRPr>
          </a:p>
        </p:txBody>
      </p:sp>
      <p:sp>
        <p:nvSpPr>
          <p:cNvPr id="31" name="Textfeld 30"/>
          <p:cNvSpPr txBox="1"/>
          <p:nvPr/>
        </p:nvSpPr>
        <p:spPr>
          <a:xfrm>
            <a:off x="7699957" y="2017192"/>
            <a:ext cx="1752187" cy="307777"/>
          </a:xfrm>
          <a:prstGeom prst="rect">
            <a:avLst/>
          </a:prstGeom>
          <a:noFill/>
        </p:spPr>
        <p:txBody>
          <a:bodyPr wrap="square" rtlCol="0">
            <a:spAutoFit/>
          </a:bodyPr>
          <a:lstStyle/>
          <a:p>
            <a:r>
              <a:rPr lang="de-DE" sz="1400" dirty="0" smtClean="0">
                <a:latin typeface="Oswald Light"/>
              </a:rPr>
              <a:t>Kategorien</a:t>
            </a:r>
            <a:endParaRPr lang="de-DE" sz="1400" dirty="0">
              <a:latin typeface="Oswald Light"/>
            </a:endParaRPr>
          </a:p>
        </p:txBody>
      </p:sp>
      <p:cxnSp>
        <p:nvCxnSpPr>
          <p:cNvPr id="36" name="Gerade Verbindung 35"/>
          <p:cNvCxnSpPr/>
          <p:nvPr/>
        </p:nvCxnSpPr>
        <p:spPr>
          <a:xfrm>
            <a:off x="7699957" y="1044327"/>
            <a:ext cx="2341536"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7648230" y="1611099"/>
            <a:ext cx="1893126" cy="261610"/>
          </a:xfrm>
          <a:prstGeom prst="rect">
            <a:avLst/>
          </a:prstGeom>
          <a:noFill/>
        </p:spPr>
        <p:txBody>
          <a:bodyPr wrap="square" rtlCol="0">
            <a:spAutoFit/>
          </a:bodyPr>
          <a:lstStyle/>
          <a:p>
            <a:r>
              <a:rPr lang="de-DE" sz="1100" dirty="0" smtClean="0">
                <a:solidFill>
                  <a:srgbClr val="4B0082"/>
                </a:solidFill>
                <a:latin typeface="Oswald Light"/>
              </a:rPr>
              <a:t>Dezember 2016</a:t>
            </a:r>
            <a:endParaRPr lang="de-DE" sz="1100" dirty="0">
              <a:solidFill>
                <a:srgbClr val="4B0082"/>
              </a:solidFill>
              <a:latin typeface="Oswald Light"/>
            </a:endParaRPr>
          </a:p>
        </p:txBody>
      </p:sp>
      <p:cxnSp>
        <p:nvCxnSpPr>
          <p:cNvPr id="43" name="Gerade Verbindung 42"/>
          <p:cNvCxnSpPr/>
          <p:nvPr/>
        </p:nvCxnSpPr>
        <p:spPr>
          <a:xfrm>
            <a:off x="7699957" y="1944137"/>
            <a:ext cx="234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223064" y="1629683"/>
            <a:ext cx="3655519" cy="338554"/>
          </a:xfrm>
          <a:prstGeom prst="rect">
            <a:avLst/>
          </a:prstGeom>
          <a:noFill/>
        </p:spPr>
        <p:txBody>
          <a:bodyPr wrap="square" rtlCol="0">
            <a:spAutoFit/>
          </a:bodyPr>
          <a:lstStyle/>
          <a:p>
            <a:r>
              <a:rPr lang="de-DE" sz="1600" dirty="0" smtClean="0">
                <a:latin typeface="Oswald Light"/>
              </a:rPr>
              <a:t>Titel ARTIKEL</a:t>
            </a:r>
            <a:endParaRPr lang="de-DE" sz="1600" dirty="0">
              <a:latin typeface="Oswald Light"/>
            </a:endParaRPr>
          </a:p>
        </p:txBody>
      </p:sp>
      <p:sp>
        <p:nvSpPr>
          <p:cNvPr id="58" name="Textfeld 57"/>
          <p:cNvSpPr txBox="1"/>
          <p:nvPr/>
        </p:nvSpPr>
        <p:spPr>
          <a:xfrm>
            <a:off x="1583928" y="2268463"/>
            <a:ext cx="5763564" cy="1015663"/>
          </a:xfrm>
          <a:prstGeom prst="rect">
            <a:avLst/>
          </a:prstGeom>
          <a:noFill/>
        </p:spPr>
        <p:txBody>
          <a:bodyPr wrap="square" rtlCol="0">
            <a:spAutoFit/>
          </a:bodyPr>
          <a:lstStyle/>
          <a:p>
            <a:r>
              <a:rPr lang="de-DE" sz="1200" dirty="0" err="1" smtClean="0">
                <a:latin typeface="Oswald Light"/>
              </a:rPr>
              <a:t>Xxx</a:t>
            </a:r>
            <a:endParaRPr lang="de-DE" sz="1200" dirty="0" smtClean="0">
              <a:latin typeface="Oswald Light"/>
            </a:endParaRPr>
          </a:p>
          <a:p>
            <a:r>
              <a:rPr lang="de-DE" sz="1200" dirty="0" err="1" smtClean="0">
                <a:latin typeface="Oswald Light"/>
              </a:rPr>
              <a:t>Xx</a:t>
            </a:r>
            <a:endParaRPr lang="de-DE" sz="1200" dirty="0" smtClean="0">
              <a:latin typeface="Oswald Light"/>
            </a:endParaRPr>
          </a:p>
          <a:p>
            <a:r>
              <a:rPr lang="de-DE" sz="1200" dirty="0" err="1" smtClean="0">
                <a:latin typeface="Oswald Light"/>
              </a:rPr>
              <a:t>Xx</a:t>
            </a:r>
            <a:endParaRPr lang="de-DE" sz="1200" dirty="0" smtClean="0">
              <a:latin typeface="Oswald Light"/>
            </a:endParaRPr>
          </a:p>
          <a:p>
            <a:r>
              <a:rPr lang="de-DE" sz="1200" dirty="0" err="1" smtClean="0">
                <a:latin typeface="Oswald Light"/>
              </a:rPr>
              <a:t>Xx</a:t>
            </a:r>
            <a:endParaRPr lang="de-DE" sz="1200" dirty="0" smtClean="0">
              <a:latin typeface="Oswald Light"/>
            </a:endParaRPr>
          </a:p>
          <a:p>
            <a:r>
              <a:rPr lang="de-DE" sz="1200" dirty="0" err="1" smtClean="0">
                <a:latin typeface="Oswald Light"/>
              </a:rPr>
              <a:t>Xx</a:t>
            </a:r>
            <a:endParaRPr lang="de-DE" sz="1200" dirty="0" smtClean="0">
              <a:latin typeface="Oswald Light"/>
            </a:endParaRPr>
          </a:p>
        </p:txBody>
      </p:sp>
      <p:grpSp>
        <p:nvGrpSpPr>
          <p:cNvPr id="40" name="Gruppieren 39"/>
          <p:cNvGrpSpPr/>
          <p:nvPr/>
        </p:nvGrpSpPr>
        <p:grpSpPr>
          <a:xfrm>
            <a:off x="118518" y="150063"/>
            <a:ext cx="1270141" cy="606232"/>
            <a:chOff x="107504" y="483518"/>
            <a:chExt cx="1152128" cy="412386"/>
          </a:xfrm>
        </p:grpSpPr>
        <p:pic>
          <p:nvPicPr>
            <p:cNvPr id="41" name="Grafik 40"/>
            <p:cNvPicPr>
              <a:picLocks noChangeAspect="1"/>
            </p:cNvPicPr>
            <p:nvPr/>
          </p:nvPicPr>
          <p:blipFill rotWithShape="1">
            <a:blip r:embed="rId3">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42" name="Textfeld 41"/>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a:solidFill>
                    <a:schemeClr val="bg1">
                      <a:lumMod val="50000"/>
                    </a:schemeClr>
                  </a:solidFill>
                  <a:latin typeface="Oswald Light"/>
                  <a:ea typeface="Roboto Light"/>
                  <a:cs typeface="Roboto Light"/>
                  <a:sym typeface="Roboto Light"/>
                </a:rPr>
                <a:t>TRANSFORMIERT.</a:t>
              </a:r>
            </a:p>
          </p:txBody>
        </p:sp>
      </p:grpSp>
      <p:cxnSp>
        <p:nvCxnSpPr>
          <p:cNvPr id="74" name="Gerade Verbindung 73"/>
          <p:cNvCxnSpPr/>
          <p:nvPr/>
        </p:nvCxnSpPr>
        <p:spPr>
          <a:xfrm>
            <a:off x="180497" y="3492599"/>
            <a:ext cx="7340514"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76" name="Rechteck 75"/>
          <p:cNvSpPr/>
          <p:nvPr/>
        </p:nvSpPr>
        <p:spPr>
          <a:xfrm>
            <a:off x="314670" y="1973459"/>
            <a:ext cx="7223125" cy="2556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dirty="0" smtClean="0">
                <a:solidFill>
                  <a:srgbClr val="4B0082"/>
                </a:solidFill>
                <a:latin typeface="Oswald Light"/>
              </a:rPr>
              <a:t>23.11.2016   I   Von: Andreas Philipp   I   Kategorie: Kapital   I   Stichwort : Geld, Grundeinkommen   I   Kommentare:  0</a:t>
            </a:r>
            <a:endParaRPr lang="de-DE" sz="900" dirty="0">
              <a:solidFill>
                <a:srgbClr val="4B0082"/>
              </a:solidFill>
              <a:latin typeface="Oswald Light"/>
            </a:endParaRPr>
          </a:p>
        </p:txBody>
      </p:sp>
      <p:sp>
        <p:nvSpPr>
          <p:cNvPr id="77" name="Rechteck 76"/>
          <p:cNvSpPr/>
          <p:nvPr/>
        </p:nvSpPr>
        <p:spPr>
          <a:xfrm>
            <a:off x="314670" y="3975169"/>
            <a:ext cx="7223125" cy="2556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dirty="0" smtClean="0">
                <a:solidFill>
                  <a:srgbClr val="4B0082"/>
                </a:solidFill>
                <a:latin typeface="Oswald Light"/>
              </a:rPr>
              <a:t>02.12.2016   I   Von: Andreas Philipp   I   Kategorie: Steuerung &amp; Koordination   I   Stichwort : Demokratie   I   Kommentare:  0</a:t>
            </a:r>
            <a:endParaRPr lang="de-DE" sz="900" dirty="0">
              <a:solidFill>
                <a:srgbClr val="4B0082"/>
              </a:solidFill>
              <a:latin typeface="Oswald Light"/>
            </a:endParaRPr>
          </a:p>
        </p:txBody>
      </p:sp>
      <p:sp>
        <p:nvSpPr>
          <p:cNvPr id="78" name="Rechteck 77"/>
          <p:cNvSpPr/>
          <p:nvPr/>
        </p:nvSpPr>
        <p:spPr>
          <a:xfrm>
            <a:off x="6258811" y="3015105"/>
            <a:ext cx="1111250" cy="216000"/>
          </a:xfrm>
          <a:prstGeom prst="rect">
            <a:avLst/>
          </a:prstGeom>
          <a:solidFill>
            <a:srgbClr val="4B008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800" b="1" dirty="0" smtClean="0">
                <a:solidFill>
                  <a:schemeClr val="bg1"/>
                </a:solidFill>
                <a:latin typeface="Oswald Light"/>
              </a:rPr>
              <a:t>WEITERLESEN &gt;</a:t>
            </a:r>
            <a:endParaRPr lang="de-DE" sz="800" b="1" dirty="0">
              <a:solidFill>
                <a:schemeClr val="bg1"/>
              </a:solidFill>
              <a:latin typeface="Oswald Light"/>
            </a:endParaRPr>
          </a:p>
        </p:txBody>
      </p:sp>
      <p:sp>
        <p:nvSpPr>
          <p:cNvPr id="79" name="Rechteck 78"/>
          <p:cNvSpPr/>
          <p:nvPr/>
        </p:nvSpPr>
        <p:spPr>
          <a:xfrm>
            <a:off x="6258811" y="5115684"/>
            <a:ext cx="1111250" cy="216000"/>
          </a:xfrm>
          <a:prstGeom prst="rect">
            <a:avLst/>
          </a:prstGeom>
          <a:solidFill>
            <a:srgbClr val="4B008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800" b="1" dirty="0" smtClean="0">
                <a:solidFill>
                  <a:schemeClr val="bg1"/>
                </a:solidFill>
                <a:latin typeface="Oswald Light"/>
              </a:rPr>
              <a:t>WEITERLESEN &gt;</a:t>
            </a:r>
            <a:endParaRPr lang="de-DE" sz="800" b="1" dirty="0">
              <a:solidFill>
                <a:schemeClr val="bg1"/>
              </a:solidFill>
              <a:latin typeface="Oswald Light"/>
            </a:endParaRPr>
          </a:p>
        </p:txBody>
      </p:sp>
      <p:cxnSp>
        <p:nvCxnSpPr>
          <p:cNvPr id="87" name="Gerade Verbindung 86"/>
          <p:cNvCxnSpPr/>
          <p:nvPr/>
        </p:nvCxnSpPr>
        <p:spPr>
          <a:xfrm>
            <a:off x="180496" y="5580831"/>
            <a:ext cx="7342188"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88" name="Rechteck 87"/>
          <p:cNvSpPr/>
          <p:nvPr/>
        </p:nvSpPr>
        <p:spPr>
          <a:xfrm>
            <a:off x="314669" y="6135409"/>
            <a:ext cx="7223125" cy="2556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dirty="0" smtClean="0">
                <a:solidFill>
                  <a:srgbClr val="4B0082"/>
                </a:solidFill>
                <a:latin typeface="Oswald Light"/>
              </a:rPr>
              <a:t>23.11.2016   I   Von: Andreas Philipp   I   Kategorie: Arbeit   I   Stichwort : Gemeinwohlökonomie   I   Kommentare:  0</a:t>
            </a:r>
            <a:endParaRPr lang="de-DE" sz="900" dirty="0">
              <a:solidFill>
                <a:srgbClr val="4B0082"/>
              </a:solidFill>
              <a:latin typeface="Oswald Light"/>
            </a:endParaRPr>
          </a:p>
        </p:txBody>
      </p:sp>
      <p:sp>
        <p:nvSpPr>
          <p:cNvPr id="90" name="Rechteck 89"/>
          <p:cNvSpPr/>
          <p:nvPr/>
        </p:nvSpPr>
        <p:spPr>
          <a:xfrm>
            <a:off x="6258811" y="7275924"/>
            <a:ext cx="1111250" cy="216000"/>
          </a:xfrm>
          <a:prstGeom prst="rect">
            <a:avLst/>
          </a:prstGeom>
          <a:solidFill>
            <a:srgbClr val="4B008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800" b="1" dirty="0" smtClean="0">
                <a:solidFill>
                  <a:schemeClr val="bg1"/>
                </a:solidFill>
                <a:latin typeface="Oswald Light"/>
              </a:rPr>
              <a:t>WEITERLESEN &gt;</a:t>
            </a:r>
            <a:endParaRPr lang="de-DE" sz="800" b="1" dirty="0">
              <a:solidFill>
                <a:schemeClr val="bg1"/>
              </a:solidFill>
              <a:latin typeface="Oswald Light"/>
            </a:endParaRPr>
          </a:p>
        </p:txBody>
      </p:sp>
      <p:sp>
        <p:nvSpPr>
          <p:cNvPr id="3" name="Rechteck 2"/>
          <p:cNvSpPr/>
          <p:nvPr/>
        </p:nvSpPr>
        <p:spPr>
          <a:xfrm>
            <a:off x="314670" y="2355915"/>
            <a:ext cx="1197250" cy="875190"/>
          </a:xfrm>
          <a:prstGeom prst="rect">
            <a:avLst/>
          </a:prstGeom>
          <a:noFill/>
          <a:ln>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Oswald Light"/>
              </a:rPr>
              <a:t>BILD</a:t>
            </a:r>
            <a:endParaRPr lang="de-DE" dirty="0">
              <a:solidFill>
                <a:schemeClr val="tx1"/>
              </a:solidFill>
              <a:latin typeface="Oswald Light"/>
            </a:endParaRPr>
          </a:p>
        </p:txBody>
      </p:sp>
      <p:sp>
        <p:nvSpPr>
          <p:cNvPr id="106" name="Textfeld 105"/>
          <p:cNvSpPr txBox="1"/>
          <p:nvPr/>
        </p:nvSpPr>
        <p:spPr>
          <a:xfrm>
            <a:off x="215776" y="3564607"/>
            <a:ext cx="3655519" cy="338554"/>
          </a:xfrm>
          <a:prstGeom prst="rect">
            <a:avLst/>
          </a:prstGeom>
          <a:noFill/>
        </p:spPr>
        <p:txBody>
          <a:bodyPr wrap="square" rtlCol="0">
            <a:spAutoFit/>
          </a:bodyPr>
          <a:lstStyle/>
          <a:p>
            <a:r>
              <a:rPr lang="de-DE" sz="1600" dirty="0" smtClean="0">
                <a:latin typeface="Oswald Light"/>
              </a:rPr>
              <a:t>Titel ARTIKEL</a:t>
            </a:r>
            <a:endParaRPr lang="de-DE" sz="1600" dirty="0">
              <a:latin typeface="Oswald Light"/>
            </a:endParaRPr>
          </a:p>
        </p:txBody>
      </p:sp>
      <p:sp>
        <p:nvSpPr>
          <p:cNvPr id="107" name="Textfeld 106"/>
          <p:cNvSpPr txBox="1"/>
          <p:nvPr/>
        </p:nvSpPr>
        <p:spPr>
          <a:xfrm>
            <a:off x="1655936" y="4277136"/>
            <a:ext cx="5763564" cy="1015663"/>
          </a:xfrm>
          <a:prstGeom prst="rect">
            <a:avLst/>
          </a:prstGeom>
          <a:noFill/>
        </p:spPr>
        <p:txBody>
          <a:bodyPr wrap="square" rtlCol="0">
            <a:spAutoFit/>
          </a:bodyPr>
          <a:lstStyle/>
          <a:p>
            <a:r>
              <a:rPr lang="de-DE" sz="1200" dirty="0" err="1" smtClean="0">
                <a:latin typeface="Oswald Light"/>
              </a:rPr>
              <a:t>Xxx</a:t>
            </a:r>
            <a:endParaRPr lang="de-DE" sz="1200" dirty="0" smtClean="0">
              <a:latin typeface="Oswald Light"/>
            </a:endParaRPr>
          </a:p>
          <a:p>
            <a:r>
              <a:rPr lang="de-DE" sz="1200" dirty="0" err="1" smtClean="0">
                <a:latin typeface="Oswald Light"/>
              </a:rPr>
              <a:t>Xx</a:t>
            </a:r>
            <a:endParaRPr lang="de-DE" sz="1200" dirty="0" smtClean="0">
              <a:latin typeface="Oswald Light"/>
            </a:endParaRPr>
          </a:p>
          <a:p>
            <a:r>
              <a:rPr lang="de-DE" sz="1200" dirty="0" err="1" smtClean="0">
                <a:latin typeface="Oswald Light"/>
              </a:rPr>
              <a:t>Xx</a:t>
            </a:r>
            <a:endParaRPr lang="de-DE" sz="1200" dirty="0" smtClean="0">
              <a:latin typeface="Oswald Light"/>
            </a:endParaRPr>
          </a:p>
          <a:p>
            <a:r>
              <a:rPr lang="de-DE" sz="1200" dirty="0" err="1" smtClean="0">
                <a:latin typeface="Oswald Light"/>
              </a:rPr>
              <a:t>Xx</a:t>
            </a:r>
            <a:endParaRPr lang="de-DE" sz="1200" dirty="0" smtClean="0">
              <a:latin typeface="Oswald Light"/>
            </a:endParaRPr>
          </a:p>
          <a:p>
            <a:r>
              <a:rPr lang="de-DE" sz="1200" dirty="0" err="1" smtClean="0">
                <a:latin typeface="Oswald Light"/>
              </a:rPr>
              <a:t>Xx</a:t>
            </a:r>
            <a:endParaRPr lang="de-DE" sz="1200" dirty="0" smtClean="0">
              <a:latin typeface="Oswald Light"/>
            </a:endParaRPr>
          </a:p>
        </p:txBody>
      </p:sp>
      <p:sp>
        <p:nvSpPr>
          <p:cNvPr id="108" name="Rechteck 107"/>
          <p:cNvSpPr/>
          <p:nvPr/>
        </p:nvSpPr>
        <p:spPr>
          <a:xfrm>
            <a:off x="314670" y="4345601"/>
            <a:ext cx="1197250" cy="875190"/>
          </a:xfrm>
          <a:prstGeom prst="rect">
            <a:avLst/>
          </a:prstGeom>
          <a:noFill/>
          <a:ln>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Oswald Light"/>
              </a:rPr>
              <a:t>BILD</a:t>
            </a:r>
            <a:endParaRPr lang="de-DE" dirty="0">
              <a:solidFill>
                <a:schemeClr val="tx1"/>
              </a:solidFill>
              <a:latin typeface="Oswald Light"/>
            </a:endParaRPr>
          </a:p>
        </p:txBody>
      </p:sp>
      <p:sp>
        <p:nvSpPr>
          <p:cNvPr id="109" name="Textfeld 108"/>
          <p:cNvSpPr txBox="1"/>
          <p:nvPr/>
        </p:nvSpPr>
        <p:spPr>
          <a:xfrm>
            <a:off x="314670" y="5718860"/>
            <a:ext cx="3655519" cy="338554"/>
          </a:xfrm>
          <a:prstGeom prst="rect">
            <a:avLst/>
          </a:prstGeom>
          <a:noFill/>
        </p:spPr>
        <p:txBody>
          <a:bodyPr wrap="square" rtlCol="0">
            <a:spAutoFit/>
          </a:bodyPr>
          <a:lstStyle/>
          <a:p>
            <a:r>
              <a:rPr lang="de-DE" sz="1600" dirty="0" smtClean="0">
                <a:latin typeface="Oswald Light"/>
              </a:rPr>
              <a:t>Titel ARTIKEL</a:t>
            </a:r>
            <a:endParaRPr lang="de-DE" sz="1600" dirty="0">
              <a:latin typeface="Oswald Light"/>
            </a:endParaRPr>
          </a:p>
        </p:txBody>
      </p:sp>
      <p:sp>
        <p:nvSpPr>
          <p:cNvPr id="110" name="Textfeld 109"/>
          <p:cNvSpPr txBox="1"/>
          <p:nvPr/>
        </p:nvSpPr>
        <p:spPr>
          <a:xfrm>
            <a:off x="1655936" y="6444927"/>
            <a:ext cx="5763564" cy="1015663"/>
          </a:xfrm>
          <a:prstGeom prst="rect">
            <a:avLst/>
          </a:prstGeom>
          <a:noFill/>
        </p:spPr>
        <p:txBody>
          <a:bodyPr wrap="square" rtlCol="0">
            <a:spAutoFit/>
          </a:bodyPr>
          <a:lstStyle/>
          <a:p>
            <a:r>
              <a:rPr lang="de-DE" sz="1200" dirty="0" err="1" smtClean="0">
                <a:latin typeface="Oswald Light"/>
              </a:rPr>
              <a:t>Xxx</a:t>
            </a:r>
            <a:endParaRPr lang="de-DE" sz="1200" dirty="0" smtClean="0">
              <a:latin typeface="Oswald Light"/>
            </a:endParaRPr>
          </a:p>
          <a:p>
            <a:r>
              <a:rPr lang="de-DE" sz="1200" dirty="0" err="1" smtClean="0">
                <a:latin typeface="Oswald Light"/>
              </a:rPr>
              <a:t>Xx</a:t>
            </a:r>
            <a:endParaRPr lang="de-DE" sz="1200" dirty="0" smtClean="0">
              <a:latin typeface="Oswald Light"/>
            </a:endParaRPr>
          </a:p>
          <a:p>
            <a:r>
              <a:rPr lang="de-DE" sz="1200" dirty="0" err="1" smtClean="0">
                <a:latin typeface="Oswald Light"/>
              </a:rPr>
              <a:t>Xx</a:t>
            </a:r>
            <a:endParaRPr lang="de-DE" sz="1200" dirty="0" smtClean="0">
              <a:latin typeface="Oswald Light"/>
            </a:endParaRPr>
          </a:p>
          <a:p>
            <a:r>
              <a:rPr lang="de-DE" sz="1200" dirty="0" err="1" smtClean="0">
                <a:latin typeface="Oswald Light"/>
              </a:rPr>
              <a:t>Xx</a:t>
            </a:r>
            <a:endParaRPr lang="de-DE" sz="1200" dirty="0" smtClean="0">
              <a:latin typeface="Oswald Light"/>
            </a:endParaRPr>
          </a:p>
          <a:p>
            <a:r>
              <a:rPr lang="de-DE" sz="1200" dirty="0" err="1" smtClean="0">
                <a:latin typeface="Oswald Light"/>
              </a:rPr>
              <a:t>Xx</a:t>
            </a:r>
            <a:endParaRPr lang="de-DE" sz="1200" dirty="0" smtClean="0">
              <a:latin typeface="Oswald Light"/>
            </a:endParaRPr>
          </a:p>
        </p:txBody>
      </p:sp>
      <p:sp>
        <p:nvSpPr>
          <p:cNvPr id="111" name="Rechteck 110"/>
          <p:cNvSpPr/>
          <p:nvPr/>
        </p:nvSpPr>
        <p:spPr>
          <a:xfrm>
            <a:off x="314669" y="6505841"/>
            <a:ext cx="1197250" cy="875190"/>
          </a:xfrm>
          <a:prstGeom prst="rect">
            <a:avLst/>
          </a:prstGeom>
          <a:noFill/>
          <a:ln>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Oswald Light"/>
              </a:rPr>
              <a:t>BILD</a:t>
            </a:r>
            <a:endParaRPr lang="de-DE" dirty="0">
              <a:solidFill>
                <a:schemeClr val="tx1"/>
              </a:solidFill>
              <a:latin typeface="Oswald Light"/>
            </a:endParaRPr>
          </a:p>
        </p:txBody>
      </p:sp>
      <p:sp>
        <p:nvSpPr>
          <p:cNvPr id="112" name="Textfeld 111"/>
          <p:cNvSpPr txBox="1"/>
          <p:nvPr/>
        </p:nvSpPr>
        <p:spPr>
          <a:xfrm>
            <a:off x="7648231" y="2340471"/>
            <a:ext cx="2187113" cy="261610"/>
          </a:xfrm>
          <a:prstGeom prst="rect">
            <a:avLst/>
          </a:prstGeom>
          <a:noFill/>
        </p:spPr>
        <p:txBody>
          <a:bodyPr wrap="square" rtlCol="0">
            <a:spAutoFit/>
          </a:bodyPr>
          <a:lstStyle/>
          <a:p>
            <a:r>
              <a:rPr lang="de-DE" sz="1100" dirty="0" smtClean="0">
                <a:solidFill>
                  <a:srgbClr val="4B0082"/>
                </a:solidFill>
                <a:latin typeface="Oswald Light"/>
              </a:rPr>
              <a:t>Führung &amp; Organisation</a:t>
            </a:r>
            <a:endParaRPr lang="de-DE" sz="1100" dirty="0">
              <a:solidFill>
                <a:srgbClr val="4B0082"/>
              </a:solidFill>
              <a:latin typeface="Oswald Light"/>
            </a:endParaRPr>
          </a:p>
        </p:txBody>
      </p:sp>
      <p:sp>
        <p:nvSpPr>
          <p:cNvPr id="113" name="Textfeld 112"/>
          <p:cNvSpPr txBox="1"/>
          <p:nvPr/>
        </p:nvSpPr>
        <p:spPr>
          <a:xfrm>
            <a:off x="7648231" y="2575741"/>
            <a:ext cx="2187113" cy="261610"/>
          </a:xfrm>
          <a:prstGeom prst="rect">
            <a:avLst/>
          </a:prstGeom>
          <a:noFill/>
        </p:spPr>
        <p:txBody>
          <a:bodyPr wrap="square" rtlCol="0">
            <a:spAutoFit/>
          </a:bodyPr>
          <a:lstStyle/>
          <a:p>
            <a:r>
              <a:rPr lang="de-DE" sz="1100" dirty="0" smtClean="0">
                <a:solidFill>
                  <a:srgbClr val="4B0082"/>
                </a:solidFill>
                <a:latin typeface="Oswald Light"/>
              </a:rPr>
              <a:t>Technologie &amp; Innovation</a:t>
            </a:r>
            <a:endParaRPr lang="de-DE" sz="1100" dirty="0">
              <a:solidFill>
                <a:srgbClr val="4B0082"/>
              </a:solidFill>
              <a:latin typeface="Oswald Light"/>
            </a:endParaRPr>
          </a:p>
        </p:txBody>
      </p:sp>
      <p:sp>
        <p:nvSpPr>
          <p:cNvPr id="114" name="Textfeld 113"/>
          <p:cNvSpPr txBox="1"/>
          <p:nvPr/>
        </p:nvSpPr>
        <p:spPr>
          <a:xfrm>
            <a:off x="7648231" y="2811011"/>
            <a:ext cx="2187113" cy="261610"/>
          </a:xfrm>
          <a:prstGeom prst="rect">
            <a:avLst/>
          </a:prstGeom>
          <a:noFill/>
        </p:spPr>
        <p:txBody>
          <a:bodyPr wrap="square" rtlCol="0">
            <a:spAutoFit/>
          </a:bodyPr>
          <a:lstStyle/>
          <a:p>
            <a:r>
              <a:rPr lang="de-DE" sz="1100" dirty="0" smtClean="0">
                <a:solidFill>
                  <a:srgbClr val="4B0082"/>
                </a:solidFill>
                <a:latin typeface="Oswald Light"/>
              </a:rPr>
              <a:t>Steuerung &amp; Koordination</a:t>
            </a:r>
            <a:endParaRPr lang="de-DE" sz="1100" dirty="0">
              <a:solidFill>
                <a:srgbClr val="4B0082"/>
              </a:solidFill>
              <a:latin typeface="Oswald Light"/>
            </a:endParaRPr>
          </a:p>
        </p:txBody>
      </p:sp>
      <p:sp>
        <p:nvSpPr>
          <p:cNvPr id="115" name="Textfeld 114"/>
          <p:cNvSpPr txBox="1"/>
          <p:nvPr/>
        </p:nvSpPr>
        <p:spPr>
          <a:xfrm>
            <a:off x="7648231" y="3046281"/>
            <a:ext cx="2187113" cy="261610"/>
          </a:xfrm>
          <a:prstGeom prst="rect">
            <a:avLst/>
          </a:prstGeom>
          <a:noFill/>
        </p:spPr>
        <p:txBody>
          <a:bodyPr wrap="square" rtlCol="0">
            <a:spAutoFit/>
          </a:bodyPr>
          <a:lstStyle/>
          <a:p>
            <a:r>
              <a:rPr lang="de-DE" sz="1100" dirty="0" smtClean="0">
                <a:solidFill>
                  <a:srgbClr val="4B0082"/>
                </a:solidFill>
                <a:latin typeface="Oswald Light"/>
              </a:rPr>
              <a:t>Arbeit</a:t>
            </a:r>
            <a:endParaRPr lang="de-DE" sz="1100" dirty="0">
              <a:solidFill>
                <a:srgbClr val="4B0082"/>
              </a:solidFill>
              <a:latin typeface="Oswald Light"/>
            </a:endParaRPr>
          </a:p>
        </p:txBody>
      </p:sp>
      <p:sp>
        <p:nvSpPr>
          <p:cNvPr id="116" name="Textfeld 115"/>
          <p:cNvSpPr txBox="1"/>
          <p:nvPr/>
        </p:nvSpPr>
        <p:spPr>
          <a:xfrm>
            <a:off x="7648231" y="3281551"/>
            <a:ext cx="2187113" cy="261610"/>
          </a:xfrm>
          <a:prstGeom prst="rect">
            <a:avLst/>
          </a:prstGeom>
          <a:noFill/>
        </p:spPr>
        <p:txBody>
          <a:bodyPr wrap="square" rtlCol="0">
            <a:spAutoFit/>
          </a:bodyPr>
          <a:lstStyle/>
          <a:p>
            <a:r>
              <a:rPr lang="de-DE" sz="1100" dirty="0" smtClean="0">
                <a:solidFill>
                  <a:srgbClr val="4B0082"/>
                </a:solidFill>
                <a:latin typeface="Oswald Light"/>
              </a:rPr>
              <a:t>Kapital</a:t>
            </a:r>
            <a:endParaRPr lang="de-DE" sz="1100" dirty="0">
              <a:solidFill>
                <a:srgbClr val="4B0082"/>
              </a:solidFill>
              <a:latin typeface="Oswald Light"/>
            </a:endParaRPr>
          </a:p>
        </p:txBody>
      </p:sp>
      <p:sp>
        <p:nvSpPr>
          <p:cNvPr id="117" name="Textfeld 116"/>
          <p:cNvSpPr txBox="1"/>
          <p:nvPr/>
        </p:nvSpPr>
        <p:spPr>
          <a:xfrm>
            <a:off x="7648231" y="3987363"/>
            <a:ext cx="2187113" cy="261610"/>
          </a:xfrm>
          <a:prstGeom prst="rect">
            <a:avLst/>
          </a:prstGeom>
          <a:noFill/>
        </p:spPr>
        <p:txBody>
          <a:bodyPr wrap="square" rtlCol="0">
            <a:spAutoFit/>
          </a:bodyPr>
          <a:lstStyle/>
          <a:p>
            <a:r>
              <a:rPr lang="de-DE" sz="1100" dirty="0" smtClean="0">
                <a:solidFill>
                  <a:srgbClr val="4B0082"/>
                </a:solidFill>
                <a:latin typeface="Oswald Light"/>
              </a:rPr>
              <a:t>Konsum &amp; Bewusstsein</a:t>
            </a:r>
            <a:endParaRPr lang="de-DE" sz="1100" dirty="0">
              <a:solidFill>
                <a:srgbClr val="4B0082"/>
              </a:solidFill>
              <a:latin typeface="Oswald Light"/>
            </a:endParaRPr>
          </a:p>
        </p:txBody>
      </p:sp>
      <p:sp>
        <p:nvSpPr>
          <p:cNvPr id="118" name="Textfeld 117"/>
          <p:cNvSpPr txBox="1"/>
          <p:nvPr/>
        </p:nvSpPr>
        <p:spPr>
          <a:xfrm>
            <a:off x="7648231" y="3752091"/>
            <a:ext cx="2187113" cy="261610"/>
          </a:xfrm>
          <a:prstGeom prst="rect">
            <a:avLst/>
          </a:prstGeom>
          <a:noFill/>
        </p:spPr>
        <p:txBody>
          <a:bodyPr wrap="square" rtlCol="0">
            <a:spAutoFit/>
          </a:bodyPr>
          <a:lstStyle/>
          <a:p>
            <a:r>
              <a:rPr lang="de-DE" sz="1100" dirty="0" smtClean="0">
                <a:solidFill>
                  <a:srgbClr val="4B0082"/>
                </a:solidFill>
                <a:latin typeface="Oswald Light"/>
              </a:rPr>
              <a:t>Eigentum</a:t>
            </a:r>
            <a:endParaRPr lang="de-DE" sz="1100" dirty="0">
              <a:solidFill>
                <a:srgbClr val="4B0082"/>
              </a:solidFill>
              <a:latin typeface="Oswald Light"/>
            </a:endParaRPr>
          </a:p>
        </p:txBody>
      </p:sp>
      <p:sp>
        <p:nvSpPr>
          <p:cNvPr id="119" name="Textfeld 118"/>
          <p:cNvSpPr txBox="1"/>
          <p:nvPr/>
        </p:nvSpPr>
        <p:spPr>
          <a:xfrm>
            <a:off x="7648231" y="3516821"/>
            <a:ext cx="2187113" cy="261610"/>
          </a:xfrm>
          <a:prstGeom prst="rect">
            <a:avLst/>
          </a:prstGeom>
          <a:noFill/>
        </p:spPr>
        <p:txBody>
          <a:bodyPr wrap="square" rtlCol="0">
            <a:spAutoFit/>
          </a:bodyPr>
          <a:lstStyle/>
          <a:p>
            <a:r>
              <a:rPr lang="de-DE" sz="1100" dirty="0" smtClean="0">
                <a:solidFill>
                  <a:srgbClr val="4B0082"/>
                </a:solidFill>
                <a:latin typeface="Oswald Light"/>
              </a:rPr>
              <a:t>Ökologie &amp; Menschen</a:t>
            </a:r>
            <a:endParaRPr lang="de-DE" sz="1100" dirty="0">
              <a:solidFill>
                <a:srgbClr val="4B0082"/>
              </a:solidFill>
              <a:latin typeface="Oswald Light"/>
            </a:endParaRPr>
          </a:p>
        </p:txBody>
      </p:sp>
      <p:sp>
        <p:nvSpPr>
          <p:cNvPr id="120" name="Textfeld 119"/>
          <p:cNvSpPr txBox="1"/>
          <p:nvPr/>
        </p:nvSpPr>
        <p:spPr>
          <a:xfrm>
            <a:off x="7648230" y="1374892"/>
            <a:ext cx="1893126" cy="261610"/>
          </a:xfrm>
          <a:prstGeom prst="rect">
            <a:avLst/>
          </a:prstGeom>
          <a:noFill/>
        </p:spPr>
        <p:txBody>
          <a:bodyPr wrap="square" rtlCol="0">
            <a:spAutoFit/>
          </a:bodyPr>
          <a:lstStyle/>
          <a:p>
            <a:r>
              <a:rPr lang="de-DE" sz="1100" dirty="0" smtClean="0">
                <a:solidFill>
                  <a:srgbClr val="4B0082"/>
                </a:solidFill>
                <a:latin typeface="Oswald Light"/>
              </a:rPr>
              <a:t>Januar 2017</a:t>
            </a:r>
            <a:endParaRPr lang="de-DE" sz="1100" dirty="0">
              <a:solidFill>
                <a:srgbClr val="4B0082"/>
              </a:solidFill>
              <a:latin typeface="Oswald Light"/>
            </a:endParaRPr>
          </a:p>
        </p:txBody>
      </p:sp>
      <p:sp>
        <p:nvSpPr>
          <p:cNvPr id="124" name="Textfeld 123"/>
          <p:cNvSpPr txBox="1"/>
          <p:nvPr/>
        </p:nvSpPr>
        <p:spPr>
          <a:xfrm>
            <a:off x="7569515" y="278627"/>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125" name="Textfeld 124"/>
          <p:cNvSpPr txBox="1"/>
          <p:nvPr/>
        </p:nvSpPr>
        <p:spPr>
          <a:xfrm>
            <a:off x="4808376" y="278627"/>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126" name="Textfeld 125"/>
          <p:cNvSpPr txBox="1"/>
          <p:nvPr/>
        </p:nvSpPr>
        <p:spPr>
          <a:xfrm>
            <a:off x="3198175" y="278627"/>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127" name="Textfeld 126"/>
          <p:cNvSpPr txBox="1"/>
          <p:nvPr/>
        </p:nvSpPr>
        <p:spPr>
          <a:xfrm>
            <a:off x="8969930" y="277828"/>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128" name="Textfeld 127"/>
          <p:cNvSpPr txBox="1"/>
          <p:nvPr/>
        </p:nvSpPr>
        <p:spPr>
          <a:xfrm>
            <a:off x="6208790" y="278627"/>
            <a:ext cx="127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sp>
        <p:nvSpPr>
          <p:cNvPr id="129" name="Textfeld 128"/>
          <p:cNvSpPr txBox="1"/>
          <p:nvPr/>
        </p:nvSpPr>
        <p:spPr>
          <a:xfrm>
            <a:off x="3923901" y="278627"/>
            <a:ext cx="79375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smtClean="0">
                <a:solidFill>
                  <a:srgbClr val="4B0082"/>
                </a:solidFill>
                <a:latin typeface="Oswald Light"/>
                <a:ea typeface="Roboto Light" pitchFamily="2" charset="0"/>
              </a:rPr>
              <a:t>Vision</a:t>
            </a:r>
            <a:endParaRPr lang="de-DE" sz="1500" b="1" dirty="0">
              <a:solidFill>
                <a:srgbClr val="4B0082"/>
              </a:solidFill>
              <a:latin typeface="Oswald Light"/>
              <a:ea typeface="Roboto Light" pitchFamily="2" charset="0"/>
            </a:endParaRPr>
          </a:p>
        </p:txBody>
      </p:sp>
      <p:cxnSp>
        <p:nvCxnSpPr>
          <p:cNvPr id="130" name="Gerade Verbindung 129"/>
          <p:cNvCxnSpPr/>
          <p:nvPr/>
        </p:nvCxnSpPr>
        <p:spPr>
          <a:xfrm>
            <a:off x="4501474" y="1402625"/>
            <a:ext cx="107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131" name="Textfeld 130"/>
          <p:cNvSpPr txBox="1"/>
          <p:nvPr/>
        </p:nvSpPr>
        <p:spPr>
          <a:xfrm>
            <a:off x="4029255" y="972319"/>
            <a:ext cx="2016000" cy="369332"/>
          </a:xfrm>
          <a:prstGeom prst="rect">
            <a:avLst/>
          </a:prstGeom>
          <a:noFill/>
        </p:spPr>
        <p:txBody>
          <a:bodyPr wrap="square" rtlCol="0">
            <a:spAutoFit/>
          </a:bodyPr>
          <a:lstStyle/>
          <a:p>
            <a:r>
              <a:rPr lang="de-DE" dirty="0" smtClean="0">
                <a:latin typeface="Oswald Light"/>
              </a:rPr>
              <a:t>BLOGEINTRÄGE</a:t>
            </a:r>
            <a:endParaRPr lang="de-DE" dirty="0">
              <a:latin typeface="Oswald Light"/>
            </a:endParaRPr>
          </a:p>
        </p:txBody>
      </p:sp>
    </p:spTree>
    <p:extLst>
      <p:ext uri="{BB962C8B-B14F-4D97-AF65-F5344CB8AC3E}">
        <p14:creationId xmlns:p14="http://schemas.microsoft.com/office/powerpoint/2010/main" val="93019134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p:cNvSpPr/>
          <p:nvPr/>
        </p:nvSpPr>
        <p:spPr>
          <a:xfrm>
            <a:off x="7699956" y="2700511"/>
            <a:ext cx="1627188" cy="406108"/>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000" dirty="0">
              <a:solidFill>
                <a:schemeClr val="tx1"/>
              </a:solidFill>
              <a:latin typeface="Oswald Light"/>
            </a:endParaRPr>
          </a:p>
        </p:txBody>
      </p:sp>
      <p:sp>
        <p:nvSpPr>
          <p:cNvPr id="5" name="Textfeld 4"/>
          <p:cNvSpPr txBox="1"/>
          <p:nvPr/>
        </p:nvSpPr>
        <p:spPr>
          <a:xfrm>
            <a:off x="7648230" y="3381453"/>
            <a:ext cx="1752187" cy="307777"/>
          </a:xfrm>
          <a:prstGeom prst="rect">
            <a:avLst/>
          </a:prstGeom>
          <a:noFill/>
        </p:spPr>
        <p:txBody>
          <a:bodyPr wrap="square" rtlCol="0">
            <a:spAutoFit/>
          </a:bodyPr>
          <a:lstStyle/>
          <a:p>
            <a:r>
              <a:rPr lang="de-DE" sz="1400" dirty="0" smtClean="0">
                <a:latin typeface="Oswald Light"/>
              </a:rPr>
              <a:t>Archiv</a:t>
            </a:r>
            <a:endParaRPr lang="de-DE" sz="1400" dirty="0">
              <a:latin typeface="Oswald Light"/>
            </a:endParaRPr>
          </a:p>
        </p:txBody>
      </p:sp>
      <p:sp>
        <p:nvSpPr>
          <p:cNvPr id="31" name="Textfeld 30"/>
          <p:cNvSpPr txBox="1"/>
          <p:nvPr/>
        </p:nvSpPr>
        <p:spPr>
          <a:xfrm>
            <a:off x="7648230" y="4186740"/>
            <a:ext cx="1752187" cy="307777"/>
          </a:xfrm>
          <a:prstGeom prst="rect">
            <a:avLst/>
          </a:prstGeom>
          <a:noFill/>
        </p:spPr>
        <p:txBody>
          <a:bodyPr wrap="square" rtlCol="0">
            <a:spAutoFit/>
          </a:bodyPr>
          <a:lstStyle/>
          <a:p>
            <a:r>
              <a:rPr lang="de-DE" sz="1400" dirty="0" smtClean="0">
                <a:latin typeface="Oswald Light"/>
              </a:rPr>
              <a:t>Kategorien</a:t>
            </a:r>
            <a:endParaRPr lang="de-DE" sz="1400" dirty="0">
              <a:latin typeface="Oswald Light"/>
            </a:endParaRPr>
          </a:p>
        </p:txBody>
      </p:sp>
      <p:cxnSp>
        <p:nvCxnSpPr>
          <p:cNvPr id="36" name="Gerade Verbindung 35"/>
          <p:cNvCxnSpPr/>
          <p:nvPr/>
        </p:nvCxnSpPr>
        <p:spPr>
          <a:xfrm>
            <a:off x="7699957" y="3322643"/>
            <a:ext cx="2341536"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37" name="Rechteck 36"/>
          <p:cNvSpPr/>
          <p:nvPr/>
        </p:nvSpPr>
        <p:spPr>
          <a:xfrm>
            <a:off x="9366805" y="2700511"/>
            <a:ext cx="674688" cy="406108"/>
          </a:xfrm>
          <a:prstGeom prst="rect">
            <a:avLst/>
          </a:prstGeom>
          <a:solidFill>
            <a:srgbClr val="4B008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dirty="0" smtClean="0">
                <a:solidFill>
                  <a:schemeClr val="bg1"/>
                </a:solidFill>
                <a:latin typeface="Oswald Light"/>
              </a:rPr>
              <a:t>SUCHE</a:t>
            </a:r>
            <a:endParaRPr lang="de-DE" sz="900" dirty="0">
              <a:solidFill>
                <a:schemeClr val="bg1"/>
              </a:solidFill>
              <a:latin typeface="Oswald Light"/>
            </a:endParaRPr>
          </a:p>
        </p:txBody>
      </p:sp>
      <p:sp>
        <p:nvSpPr>
          <p:cNvPr id="14" name="Textfeld 13"/>
          <p:cNvSpPr txBox="1"/>
          <p:nvPr/>
        </p:nvSpPr>
        <p:spPr>
          <a:xfrm>
            <a:off x="7648230" y="3682683"/>
            <a:ext cx="1893126" cy="261610"/>
          </a:xfrm>
          <a:prstGeom prst="rect">
            <a:avLst/>
          </a:prstGeom>
          <a:noFill/>
        </p:spPr>
        <p:txBody>
          <a:bodyPr wrap="square" rtlCol="0">
            <a:spAutoFit/>
          </a:bodyPr>
          <a:lstStyle/>
          <a:p>
            <a:r>
              <a:rPr lang="de-DE" sz="1100" dirty="0" smtClean="0">
                <a:solidFill>
                  <a:srgbClr val="4B0082"/>
                </a:solidFill>
                <a:latin typeface="Oswald Light"/>
              </a:rPr>
              <a:t>Dezember 2016</a:t>
            </a:r>
            <a:endParaRPr lang="de-DE" sz="1100" dirty="0">
              <a:solidFill>
                <a:srgbClr val="4B0082"/>
              </a:solidFill>
              <a:latin typeface="Oswald Light"/>
            </a:endParaRPr>
          </a:p>
        </p:txBody>
      </p:sp>
      <p:cxnSp>
        <p:nvCxnSpPr>
          <p:cNvPr id="43" name="Gerade Verbindung 42"/>
          <p:cNvCxnSpPr/>
          <p:nvPr/>
        </p:nvCxnSpPr>
        <p:spPr>
          <a:xfrm>
            <a:off x="7699957" y="4114731"/>
            <a:ext cx="234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44" name="Textfeld 43"/>
          <p:cNvSpPr txBox="1"/>
          <p:nvPr/>
        </p:nvSpPr>
        <p:spPr>
          <a:xfrm>
            <a:off x="7648231" y="4474771"/>
            <a:ext cx="2187113" cy="261610"/>
          </a:xfrm>
          <a:prstGeom prst="rect">
            <a:avLst/>
          </a:prstGeom>
          <a:noFill/>
        </p:spPr>
        <p:txBody>
          <a:bodyPr wrap="square" rtlCol="0">
            <a:spAutoFit/>
          </a:bodyPr>
          <a:lstStyle/>
          <a:p>
            <a:r>
              <a:rPr lang="de-DE" sz="1100" dirty="0" smtClean="0">
                <a:solidFill>
                  <a:srgbClr val="4B0082"/>
                </a:solidFill>
                <a:latin typeface="Oswald Light"/>
              </a:rPr>
              <a:t>Führung &amp; Organisation</a:t>
            </a:r>
            <a:endParaRPr lang="de-DE" sz="1100" dirty="0">
              <a:solidFill>
                <a:srgbClr val="4B0082"/>
              </a:solidFill>
              <a:latin typeface="Oswald Light"/>
            </a:endParaRPr>
          </a:p>
        </p:txBody>
      </p:sp>
      <p:sp>
        <p:nvSpPr>
          <p:cNvPr id="45" name="Textfeld 44"/>
          <p:cNvSpPr txBox="1"/>
          <p:nvPr/>
        </p:nvSpPr>
        <p:spPr>
          <a:xfrm>
            <a:off x="7648231" y="4710041"/>
            <a:ext cx="2187113" cy="261610"/>
          </a:xfrm>
          <a:prstGeom prst="rect">
            <a:avLst/>
          </a:prstGeom>
          <a:noFill/>
        </p:spPr>
        <p:txBody>
          <a:bodyPr wrap="square" rtlCol="0">
            <a:spAutoFit/>
          </a:bodyPr>
          <a:lstStyle/>
          <a:p>
            <a:r>
              <a:rPr lang="de-DE" sz="1100" dirty="0" smtClean="0">
                <a:solidFill>
                  <a:srgbClr val="4B0082"/>
                </a:solidFill>
                <a:latin typeface="Oswald Light"/>
              </a:rPr>
              <a:t>Technologie &amp; Innovation</a:t>
            </a:r>
            <a:endParaRPr lang="de-DE" sz="1100" dirty="0">
              <a:solidFill>
                <a:srgbClr val="4B0082"/>
              </a:solidFill>
              <a:latin typeface="Oswald Light"/>
            </a:endParaRPr>
          </a:p>
        </p:txBody>
      </p:sp>
      <p:sp>
        <p:nvSpPr>
          <p:cNvPr id="46" name="Textfeld 45"/>
          <p:cNvSpPr txBox="1"/>
          <p:nvPr/>
        </p:nvSpPr>
        <p:spPr>
          <a:xfrm>
            <a:off x="7648231" y="4945311"/>
            <a:ext cx="2187113" cy="261610"/>
          </a:xfrm>
          <a:prstGeom prst="rect">
            <a:avLst/>
          </a:prstGeom>
          <a:noFill/>
        </p:spPr>
        <p:txBody>
          <a:bodyPr wrap="square" rtlCol="0">
            <a:spAutoFit/>
          </a:bodyPr>
          <a:lstStyle/>
          <a:p>
            <a:r>
              <a:rPr lang="de-DE" sz="1100" dirty="0" smtClean="0">
                <a:solidFill>
                  <a:srgbClr val="4B0082"/>
                </a:solidFill>
                <a:latin typeface="Oswald Light"/>
              </a:rPr>
              <a:t>Steuerung &amp; Koordination</a:t>
            </a:r>
            <a:endParaRPr lang="de-DE" sz="1100" dirty="0">
              <a:solidFill>
                <a:srgbClr val="4B0082"/>
              </a:solidFill>
              <a:latin typeface="Oswald Light"/>
            </a:endParaRPr>
          </a:p>
        </p:txBody>
      </p:sp>
      <p:sp>
        <p:nvSpPr>
          <p:cNvPr id="49" name="Textfeld 48"/>
          <p:cNvSpPr txBox="1"/>
          <p:nvPr/>
        </p:nvSpPr>
        <p:spPr>
          <a:xfrm>
            <a:off x="7648231" y="5180581"/>
            <a:ext cx="2187113" cy="261610"/>
          </a:xfrm>
          <a:prstGeom prst="rect">
            <a:avLst/>
          </a:prstGeom>
          <a:noFill/>
        </p:spPr>
        <p:txBody>
          <a:bodyPr wrap="square" rtlCol="0">
            <a:spAutoFit/>
          </a:bodyPr>
          <a:lstStyle/>
          <a:p>
            <a:r>
              <a:rPr lang="de-DE" sz="1100" dirty="0" smtClean="0">
                <a:solidFill>
                  <a:srgbClr val="4B0082"/>
                </a:solidFill>
                <a:latin typeface="Oswald Light"/>
              </a:rPr>
              <a:t>Arbeit</a:t>
            </a:r>
            <a:endParaRPr lang="de-DE" sz="1100" dirty="0">
              <a:solidFill>
                <a:srgbClr val="4B0082"/>
              </a:solidFill>
              <a:latin typeface="Oswald Light"/>
            </a:endParaRPr>
          </a:p>
        </p:txBody>
      </p:sp>
      <p:sp>
        <p:nvSpPr>
          <p:cNvPr id="17" name="Textfeld 16"/>
          <p:cNvSpPr txBox="1"/>
          <p:nvPr/>
        </p:nvSpPr>
        <p:spPr>
          <a:xfrm>
            <a:off x="194036" y="1629683"/>
            <a:ext cx="3655519" cy="338554"/>
          </a:xfrm>
          <a:prstGeom prst="rect">
            <a:avLst/>
          </a:prstGeom>
          <a:noFill/>
        </p:spPr>
        <p:txBody>
          <a:bodyPr wrap="square" rtlCol="0">
            <a:spAutoFit/>
          </a:bodyPr>
          <a:lstStyle/>
          <a:p>
            <a:r>
              <a:rPr lang="de-DE" sz="1600" dirty="0" smtClean="0">
                <a:latin typeface="Oswald Light"/>
              </a:rPr>
              <a:t>Geld für jeden, einfach so</a:t>
            </a:r>
            <a:endParaRPr lang="de-DE" sz="1600" dirty="0">
              <a:latin typeface="Oswald Light"/>
            </a:endParaRPr>
          </a:p>
        </p:txBody>
      </p:sp>
      <p:sp>
        <p:nvSpPr>
          <p:cNvPr id="58" name="Textfeld 57"/>
          <p:cNvSpPr txBox="1"/>
          <p:nvPr/>
        </p:nvSpPr>
        <p:spPr>
          <a:xfrm>
            <a:off x="316167" y="2288286"/>
            <a:ext cx="7065650" cy="1938992"/>
          </a:xfrm>
          <a:prstGeom prst="rect">
            <a:avLst/>
          </a:prstGeom>
          <a:noFill/>
        </p:spPr>
        <p:txBody>
          <a:bodyPr wrap="square" rtlCol="0">
            <a:spAutoFit/>
          </a:bodyPr>
          <a:lstStyle/>
          <a:p>
            <a:r>
              <a:rPr lang="de-DE" sz="1200" dirty="0" smtClean="0">
                <a:latin typeface="Oswald Light"/>
              </a:rPr>
              <a:t>	Nun </a:t>
            </a:r>
            <a:r>
              <a:rPr lang="de-DE" sz="1200" dirty="0" smtClean="0">
                <a:latin typeface="Oswald Light"/>
              </a:rPr>
              <a:t>also auch noch Joe </a:t>
            </a:r>
            <a:r>
              <a:rPr lang="de-DE" sz="1200" dirty="0" err="1" smtClean="0">
                <a:latin typeface="Oswald Light"/>
              </a:rPr>
              <a:t>Kaeser</a:t>
            </a:r>
            <a:r>
              <a:rPr lang="de-DE" sz="1200" dirty="0" smtClean="0">
                <a:latin typeface="Oswald Light"/>
              </a:rPr>
              <a:t>. Der Siemens-Chef fordert „eine Art Grundeinkommen“, </a:t>
            </a:r>
            <a:r>
              <a:rPr lang="de-DE" sz="1200" dirty="0" smtClean="0">
                <a:latin typeface="Oswald Light"/>
              </a:rPr>
              <a:t>	beziehungsweise</a:t>
            </a:r>
            <a:r>
              <a:rPr lang="de-DE" sz="1200" dirty="0" smtClean="0">
                <a:latin typeface="Oswald Light"/>
              </a:rPr>
              <a:t>: Er erklärt, ein solches werde über kurz oder lang „völlig </a:t>
            </a:r>
            <a:r>
              <a:rPr lang="de-DE" sz="1200" dirty="0" smtClean="0">
                <a:latin typeface="Oswald Light"/>
              </a:rPr>
              <a:t>	unvermeidlich</a:t>
            </a:r>
            <a:r>
              <a:rPr lang="de-DE" sz="1200" dirty="0" smtClean="0">
                <a:latin typeface="Oswald Light"/>
              </a:rPr>
              <a:t>“ sein. Die Idee jedem Menschen jeden Monat eine fixe Summe </a:t>
            </a:r>
            <a:r>
              <a:rPr lang="de-DE" sz="1200" dirty="0" smtClean="0">
                <a:latin typeface="Oswald Light"/>
              </a:rPr>
              <a:t>	auszuzahlen</a:t>
            </a:r>
            <a:r>
              <a:rPr lang="de-DE" sz="1200" dirty="0" smtClean="0">
                <a:latin typeface="Oswald Light"/>
              </a:rPr>
              <a:t>, einfach, weil er am Leben ist, hat einen weiteren prominenten Unterstützer erhalten</a:t>
            </a:r>
            <a:r>
              <a:rPr lang="de-DE" sz="1200" dirty="0" smtClean="0">
                <a:latin typeface="Oswald Light"/>
              </a:rPr>
              <a:t>. </a:t>
            </a:r>
            <a:r>
              <a:rPr lang="de-DE" sz="1200" dirty="0" err="1" smtClean="0">
                <a:latin typeface="Oswald Light"/>
              </a:rPr>
              <a:t>Xxxx</a:t>
            </a:r>
            <a:endParaRPr lang="de-DE" sz="1200" dirty="0" smtClean="0">
              <a:latin typeface="Oswald Light"/>
            </a:endParaRPr>
          </a:p>
          <a:p>
            <a:r>
              <a:rPr lang="de-DE" sz="1200" dirty="0" err="1" smtClean="0">
                <a:latin typeface="Oswald Light"/>
              </a:rPr>
              <a:t>Xxxx</a:t>
            </a:r>
            <a:endParaRPr lang="de-DE" sz="1200" dirty="0" smtClean="0">
              <a:latin typeface="Oswald Light"/>
            </a:endParaRPr>
          </a:p>
          <a:p>
            <a:r>
              <a:rPr lang="de-DE" sz="1200" dirty="0" err="1" smtClean="0">
                <a:latin typeface="Oswald Light"/>
              </a:rPr>
              <a:t>xxxx</a:t>
            </a:r>
            <a:endParaRPr lang="de-DE" sz="1200" dirty="0">
              <a:latin typeface="Oswald Light"/>
            </a:endParaRPr>
          </a:p>
          <a:p>
            <a:r>
              <a:rPr lang="de-DE" sz="1200" dirty="0" err="1" smtClean="0">
                <a:latin typeface="Oswald Light"/>
              </a:rPr>
              <a:t>Xxx</a:t>
            </a:r>
            <a:endParaRPr lang="de-DE" sz="1200" dirty="0" smtClean="0">
              <a:latin typeface="Oswald Light"/>
            </a:endParaRPr>
          </a:p>
          <a:p>
            <a:r>
              <a:rPr lang="de-DE" sz="1200" dirty="0" err="1" smtClean="0">
                <a:latin typeface="Oswald Light"/>
              </a:rPr>
              <a:t>Xxxx</a:t>
            </a:r>
            <a:endParaRPr lang="de-DE" sz="1200" dirty="0" smtClean="0">
              <a:latin typeface="Oswald Light"/>
            </a:endParaRPr>
          </a:p>
          <a:p>
            <a:endParaRPr lang="de-DE" sz="1200" dirty="0">
              <a:latin typeface="Oswald Light"/>
            </a:endParaRPr>
          </a:p>
        </p:txBody>
      </p:sp>
      <p:grpSp>
        <p:nvGrpSpPr>
          <p:cNvPr id="40" name="Gruppieren 39"/>
          <p:cNvGrpSpPr/>
          <p:nvPr/>
        </p:nvGrpSpPr>
        <p:grpSpPr>
          <a:xfrm>
            <a:off x="118518" y="150063"/>
            <a:ext cx="1270141" cy="606232"/>
            <a:chOff x="107504" y="483518"/>
            <a:chExt cx="1152128" cy="412386"/>
          </a:xfrm>
        </p:grpSpPr>
        <p:pic>
          <p:nvPicPr>
            <p:cNvPr id="41" name="Grafik 40"/>
            <p:cNvPicPr>
              <a:picLocks noChangeAspect="1"/>
            </p:cNvPicPr>
            <p:nvPr/>
          </p:nvPicPr>
          <p:blipFill rotWithShape="1">
            <a:blip r:embed="rId3">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42" name="Textfeld 41"/>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a:solidFill>
                    <a:schemeClr val="bg1">
                      <a:lumMod val="50000"/>
                    </a:schemeClr>
                  </a:solidFill>
                  <a:latin typeface="Oswald Light"/>
                  <a:ea typeface="Roboto Light"/>
                  <a:cs typeface="Roboto Light"/>
                  <a:sym typeface="Roboto Light"/>
                </a:rPr>
                <a:t>TRANSFORMIERT.</a:t>
              </a:r>
            </a:p>
          </p:txBody>
        </p:sp>
      </p:grpSp>
      <p:sp>
        <p:nvSpPr>
          <p:cNvPr id="76" name="Rechteck 75"/>
          <p:cNvSpPr/>
          <p:nvPr/>
        </p:nvSpPr>
        <p:spPr>
          <a:xfrm>
            <a:off x="314670" y="1973459"/>
            <a:ext cx="7223125" cy="2556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dirty="0" smtClean="0">
                <a:solidFill>
                  <a:srgbClr val="4B0082"/>
                </a:solidFill>
                <a:latin typeface="Oswald Light"/>
              </a:rPr>
              <a:t>23.11.2016   I   Von: Andreas Philipp   I   Kategorie: Kapital   I   Stichwort : Geld, Grundeinkommen   I   Kommentare:  0</a:t>
            </a:r>
            <a:endParaRPr lang="de-DE" sz="900" dirty="0">
              <a:solidFill>
                <a:srgbClr val="4B0082"/>
              </a:solidFill>
              <a:latin typeface="Oswald Light"/>
            </a:endParaRPr>
          </a:p>
        </p:txBody>
      </p:sp>
      <p:sp>
        <p:nvSpPr>
          <p:cNvPr id="91" name="Textfeld 90"/>
          <p:cNvSpPr txBox="1"/>
          <p:nvPr/>
        </p:nvSpPr>
        <p:spPr>
          <a:xfrm>
            <a:off x="7648231" y="5415851"/>
            <a:ext cx="2187113" cy="261610"/>
          </a:xfrm>
          <a:prstGeom prst="rect">
            <a:avLst/>
          </a:prstGeom>
          <a:noFill/>
        </p:spPr>
        <p:txBody>
          <a:bodyPr wrap="square" rtlCol="0">
            <a:spAutoFit/>
          </a:bodyPr>
          <a:lstStyle/>
          <a:p>
            <a:r>
              <a:rPr lang="de-DE" sz="1100" dirty="0" smtClean="0">
                <a:solidFill>
                  <a:srgbClr val="4B0082"/>
                </a:solidFill>
                <a:latin typeface="Oswald Light"/>
              </a:rPr>
              <a:t>Kapital</a:t>
            </a:r>
            <a:endParaRPr lang="de-DE" sz="1100" dirty="0">
              <a:solidFill>
                <a:srgbClr val="4B0082"/>
              </a:solidFill>
              <a:latin typeface="Oswald Light"/>
            </a:endParaRPr>
          </a:p>
        </p:txBody>
      </p:sp>
      <p:sp>
        <p:nvSpPr>
          <p:cNvPr id="92" name="Textfeld 91"/>
          <p:cNvSpPr txBox="1"/>
          <p:nvPr/>
        </p:nvSpPr>
        <p:spPr>
          <a:xfrm>
            <a:off x="7648231" y="6121663"/>
            <a:ext cx="2187113" cy="261610"/>
          </a:xfrm>
          <a:prstGeom prst="rect">
            <a:avLst/>
          </a:prstGeom>
          <a:noFill/>
        </p:spPr>
        <p:txBody>
          <a:bodyPr wrap="square" rtlCol="0">
            <a:spAutoFit/>
          </a:bodyPr>
          <a:lstStyle/>
          <a:p>
            <a:r>
              <a:rPr lang="de-DE" sz="1100" dirty="0" smtClean="0">
                <a:solidFill>
                  <a:srgbClr val="4B0082"/>
                </a:solidFill>
                <a:latin typeface="Oswald Light"/>
              </a:rPr>
              <a:t>Konsum &amp; Bewusstsein</a:t>
            </a:r>
            <a:endParaRPr lang="de-DE" sz="1100" dirty="0">
              <a:solidFill>
                <a:srgbClr val="4B0082"/>
              </a:solidFill>
              <a:latin typeface="Oswald Light"/>
            </a:endParaRPr>
          </a:p>
        </p:txBody>
      </p:sp>
      <p:sp>
        <p:nvSpPr>
          <p:cNvPr id="93" name="Textfeld 92"/>
          <p:cNvSpPr txBox="1"/>
          <p:nvPr/>
        </p:nvSpPr>
        <p:spPr>
          <a:xfrm>
            <a:off x="7648231" y="5886391"/>
            <a:ext cx="2187113" cy="261610"/>
          </a:xfrm>
          <a:prstGeom prst="rect">
            <a:avLst/>
          </a:prstGeom>
          <a:noFill/>
        </p:spPr>
        <p:txBody>
          <a:bodyPr wrap="square" rtlCol="0">
            <a:spAutoFit/>
          </a:bodyPr>
          <a:lstStyle/>
          <a:p>
            <a:r>
              <a:rPr lang="de-DE" sz="1100" dirty="0" smtClean="0">
                <a:solidFill>
                  <a:srgbClr val="4B0082"/>
                </a:solidFill>
                <a:latin typeface="Oswald Light"/>
              </a:rPr>
              <a:t>Eigentum</a:t>
            </a:r>
            <a:endParaRPr lang="de-DE" sz="1100" dirty="0">
              <a:solidFill>
                <a:srgbClr val="4B0082"/>
              </a:solidFill>
              <a:latin typeface="Oswald Light"/>
            </a:endParaRPr>
          </a:p>
        </p:txBody>
      </p:sp>
      <p:sp>
        <p:nvSpPr>
          <p:cNvPr id="94" name="Textfeld 93"/>
          <p:cNvSpPr txBox="1"/>
          <p:nvPr/>
        </p:nvSpPr>
        <p:spPr>
          <a:xfrm>
            <a:off x="7648231" y="5651121"/>
            <a:ext cx="2187113" cy="261610"/>
          </a:xfrm>
          <a:prstGeom prst="rect">
            <a:avLst/>
          </a:prstGeom>
          <a:noFill/>
        </p:spPr>
        <p:txBody>
          <a:bodyPr wrap="square" rtlCol="0">
            <a:spAutoFit/>
          </a:bodyPr>
          <a:lstStyle/>
          <a:p>
            <a:r>
              <a:rPr lang="de-DE" sz="1100" dirty="0" smtClean="0">
                <a:solidFill>
                  <a:srgbClr val="4B0082"/>
                </a:solidFill>
                <a:latin typeface="Oswald Light"/>
              </a:rPr>
              <a:t>Ökologie &amp; Menschen</a:t>
            </a:r>
            <a:endParaRPr lang="de-DE" sz="1100" dirty="0">
              <a:solidFill>
                <a:srgbClr val="4B0082"/>
              </a:solidFill>
              <a:latin typeface="Oswald Light"/>
            </a:endParaRPr>
          </a:p>
        </p:txBody>
      </p:sp>
      <p:pic>
        <p:nvPicPr>
          <p:cNvPr id="5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015" t="29057" r="30889" b="1205"/>
          <a:stretch/>
        </p:blipFill>
        <p:spPr bwMode="auto">
          <a:xfrm>
            <a:off x="316166" y="4379675"/>
            <a:ext cx="4180112" cy="913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Textfeld 58"/>
          <p:cNvSpPr txBox="1"/>
          <p:nvPr/>
        </p:nvSpPr>
        <p:spPr>
          <a:xfrm>
            <a:off x="799442" y="5068148"/>
            <a:ext cx="3465466" cy="261596"/>
          </a:xfrm>
          <a:prstGeom prst="rect">
            <a:avLst/>
          </a:prstGeom>
          <a:noFill/>
        </p:spPr>
        <p:txBody>
          <a:bodyPr wrap="square" lIns="91425" tIns="45713" rIns="91425" bIns="45713" rtlCol="0">
            <a:spAutoFit/>
          </a:bodyPr>
          <a:lstStyle/>
          <a:p>
            <a:r>
              <a:rPr lang="de-DE" sz="1100" dirty="0" smtClean="0">
                <a:latin typeface="Oswald Light"/>
                <a:ea typeface="Roboto Light" pitchFamily="2" charset="0"/>
              </a:rPr>
              <a:t>Eingerückte Antwort auf Danielas Kommentar</a:t>
            </a:r>
            <a:endParaRPr lang="de-DE" sz="1100" dirty="0">
              <a:latin typeface="Oswald Light"/>
              <a:ea typeface="Roboto Light" pitchFamily="2" charset="0"/>
            </a:endParaRPr>
          </a:p>
        </p:txBody>
      </p:sp>
      <p:sp>
        <p:nvSpPr>
          <p:cNvPr id="60" name="Textfeld 59"/>
          <p:cNvSpPr txBox="1"/>
          <p:nvPr/>
        </p:nvSpPr>
        <p:spPr>
          <a:xfrm>
            <a:off x="308190" y="5763130"/>
            <a:ext cx="3730316" cy="215429"/>
          </a:xfrm>
          <a:prstGeom prst="rect">
            <a:avLst/>
          </a:prstGeom>
          <a:noFill/>
        </p:spPr>
        <p:txBody>
          <a:bodyPr wrap="square" lIns="91425" tIns="45713" rIns="91425" bIns="45713" rtlCol="0">
            <a:spAutoFit/>
          </a:bodyPr>
          <a:lstStyle/>
          <a:p>
            <a:r>
              <a:rPr lang="de-DE" sz="800" dirty="0">
                <a:latin typeface="Oswald Light"/>
                <a:ea typeface="Roboto Light" pitchFamily="2" charset="0"/>
              </a:rPr>
              <a:t>Die E-Mail-Adresse wird nicht veröffentlicht</a:t>
            </a:r>
          </a:p>
        </p:txBody>
      </p:sp>
      <p:sp>
        <p:nvSpPr>
          <p:cNvPr id="61" name="Rechteck 60"/>
          <p:cNvSpPr/>
          <p:nvPr/>
        </p:nvSpPr>
        <p:spPr>
          <a:xfrm>
            <a:off x="382957" y="6079847"/>
            <a:ext cx="4524877" cy="6385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t"/>
          <a:lstStyle/>
          <a:p>
            <a:r>
              <a:rPr lang="de-DE" sz="800" dirty="0">
                <a:solidFill>
                  <a:schemeClr val="tx1"/>
                </a:solidFill>
                <a:latin typeface="Oswald Light"/>
                <a:ea typeface="Roboto Light" pitchFamily="2" charset="0"/>
              </a:rPr>
              <a:t>Kommentar</a:t>
            </a:r>
          </a:p>
        </p:txBody>
      </p:sp>
      <p:sp>
        <p:nvSpPr>
          <p:cNvPr id="62" name="Rechteck 61"/>
          <p:cNvSpPr/>
          <p:nvPr/>
        </p:nvSpPr>
        <p:spPr>
          <a:xfrm>
            <a:off x="382954" y="6785857"/>
            <a:ext cx="1111373" cy="2885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t"/>
          <a:lstStyle/>
          <a:p>
            <a:r>
              <a:rPr lang="de-DE" sz="800" dirty="0">
                <a:solidFill>
                  <a:schemeClr val="tx1"/>
                </a:solidFill>
                <a:latin typeface="Oswald Light"/>
                <a:ea typeface="Roboto Light" pitchFamily="2" charset="0"/>
              </a:rPr>
              <a:t>Name*</a:t>
            </a:r>
          </a:p>
        </p:txBody>
      </p:sp>
      <p:sp>
        <p:nvSpPr>
          <p:cNvPr id="63" name="Rechteck 62"/>
          <p:cNvSpPr/>
          <p:nvPr/>
        </p:nvSpPr>
        <p:spPr>
          <a:xfrm>
            <a:off x="382954" y="7141839"/>
            <a:ext cx="1111373" cy="317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t"/>
          <a:lstStyle/>
          <a:p>
            <a:r>
              <a:rPr lang="de-DE" sz="800" dirty="0">
                <a:solidFill>
                  <a:schemeClr val="tx1"/>
                </a:solidFill>
                <a:latin typeface="Oswald Light"/>
                <a:ea typeface="Roboto Light" pitchFamily="2" charset="0"/>
              </a:rPr>
              <a:t>E-Mail-Adresse*</a:t>
            </a:r>
          </a:p>
        </p:txBody>
      </p:sp>
      <p:sp>
        <p:nvSpPr>
          <p:cNvPr id="64" name="Rechteck 63"/>
          <p:cNvSpPr/>
          <p:nvPr/>
        </p:nvSpPr>
        <p:spPr>
          <a:xfrm>
            <a:off x="3576025" y="7141838"/>
            <a:ext cx="1331807" cy="376502"/>
          </a:xfrm>
          <a:prstGeom prst="rect">
            <a:avLst/>
          </a:prstGeom>
          <a:solidFill>
            <a:schemeClr val="bg1"/>
          </a:solidFill>
          <a:ln w="635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r>
              <a:rPr lang="de-DE" sz="800" dirty="0">
                <a:solidFill>
                  <a:srgbClr val="4B0082"/>
                </a:solidFill>
                <a:latin typeface="Oswald Light"/>
                <a:ea typeface="Roboto Light" pitchFamily="2" charset="0"/>
              </a:rPr>
              <a:t>Kommentar absenden</a:t>
            </a:r>
          </a:p>
        </p:txBody>
      </p:sp>
      <p:sp>
        <p:nvSpPr>
          <p:cNvPr id="67" name="Textfeld 66"/>
          <p:cNvSpPr txBox="1"/>
          <p:nvPr/>
        </p:nvSpPr>
        <p:spPr>
          <a:xfrm>
            <a:off x="298424" y="4107917"/>
            <a:ext cx="1723372" cy="307762"/>
          </a:xfrm>
          <a:prstGeom prst="rect">
            <a:avLst/>
          </a:prstGeom>
          <a:noFill/>
        </p:spPr>
        <p:txBody>
          <a:bodyPr wrap="square" lIns="91425" tIns="45713" rIns="91425" bIns="45713" rtlCol="0">
            <a:spAutoFit/>
          </a:bodyPr>
          <a:lstStyle/>
          <a:p>
            <a:r>
              <a:rPr lang="de-DE" sz="1400" dirty="0" smtClean="0">
                <a:latin typeface="Oswald Light"/>
                <a:ea typeface="Roboto Light" pitchFamily="2" charset="0"/>
              </a:rPr>
              <a:t>1 Kommentar</a:t>
            </a:r>
            <a:endParaRPr lang="de-DE" sz="1400" dirty="0">
              <a:latin typeface="Oswald Light"/>
              <a:ea typeface="Roboto Light" pitchFamily="2" charset="0"/>
            </a:endParaRPr>
          </a:p>
        </p:txBody>
      </p:sp>
      <p:sp>
        <p:nvSpPr>
          <p:cNvPr id="39" name="Rechteck 38"/>
          <p:cNvSpPr/>
          <p:nvPr/>
        </p:nvSpPr>
        <p:spPr>
          <a:xfrm>
            <a:off x="4156825" y="5357719"/>
            <a:ext cx="714375" cy="252000"/>
          </a:xfrm>
          <a:prstGeom prst="rect">
            <a:avLst/>
          </a:prstGeom>
          <a:solidFill>
            <a:schemeClr val="bg1"/>
          </a:solidFill>
          <a:ln w="635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r>
              <a:rPr lang="de-DE" sz="800" dirty="0" smtClean="0">
                <a:solidFill>
                  <a:srgbClr val="4B0082"/>
                </a:solidFill>
                <a:latin typeface="Oswald Light"/>
                <a:ea typeface="Roboto Light" pitchFamily="2" charset="0"/>
              </a:rPr>
              <a:t>Antworten</a:t>
            </a:r>
            <a:endParaRPr lang="de-DE" sz="800" dirty="0">
              <a:solidFill>
                <a:srgbClr val="4B0082"/>
              </a:solidFill>
              <a:latin typeface="Oswald Light"/>
              <a:ea typeface="Roboto Light" pitchFamily="2" charset="0"/>
            </a:endParaRPr>
          </a:p>
        </p:txBody>
      </p:sp>
      <p:grpSp>
        <p:nvGrpSpPr>
          <p:cNvPr id="2" name="Gruppieren 1"/>
          <p:cNvGrpSpPr/>
          <p:nvPr/>
        </p:nvGrpSpPr>
        <p:grpSpPr>
          <a:xfrm>
            <a:off x="4608264" y="3672984"/>
            <a:ext cx="1553018" cy="256805"/>
            <a:chOff x="4261486" y="3741089"/>
            <a:chExt cx="1408722" cy="256805"/>
          </a:xfrm>
        </p:grpSpPr>
        <p:pic>
          <p:nvPicPr>
            <p:cNvPr id="5124" name="Picture 4" descr="http://www.free-icons-download.net/images/print-icon-615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1486" y="3759388"/>
              <a:ext cx="238506" cy="238506"/>
            </a:xfrm>
            <a:prstGeom prst="rect">
              <a:avLst/>
            </a:prstGeom>
            <a:noFill/>
            <a:extLst>
              <a:ext uri="{909E8E84-426E-40DD-AFC4-6F175D3DCCD1}">
                <a14:hiddenFill xmlns:a14="http://schemas.microsoft.com/office/drawing/2010/main">
                  <a:solidFill>
                    <a:srgbClr val="FFFFFF"/>
                  </a:solidFill>
                </a14:hiddenFill>
              </a:ext>
            </a:extLst>
          </p:spPr>
        </p:pic>
        <p:sp>
          <p:nvSpPr>
            <p:cNvPr id="53" name="Rechteck 52"/>
            <p:cNvSpPr/>
            <p:nvPr/>
          </p:nvSpPr>
          <p:spPr>
            <a:xfrm>
              <a:off x="4464851" y="3741089"/>
              <a:ext cx="1205357" cy="25680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r>
                <a:rPr lang="de-DE" sz="1000" dirty="0" smtClean="0">
                  <a:solidFill>
                    <a:srgbClr val="4B0082"/>
                  </a:solidFill>
                  <a:latin typeface="Oswald Light"/>
                  <a:ea typeface="Roboto Light" pitchFamily="2" charset="0"/>
                </a:rPr>
                <a:t>Artikel drucken</a:t>
              </a:r>
              <a:endParaRPr lang="de-DE" sz="1000" dirty="0">
                <a:solidFill>
                  <a:srgbClr val="4B0082"/>
                </a:solidFill>
                <a:latin typeface="Oswald Light"/>
                <a:ea typeface="Roboto Light" pitchFamily="2" charset="0"/>
              </a:endParaRPr>
            </a:p>
          </p:txBody>
        </p:sp>
      </p:grpSp>
      <p:sp>
        <p:nvSpPr>
          <p:cNvPr id="54" name="Textfeld 53"/>
          <p:cNvSpPr txBox="1"/>
          <p:nvPr/>
        </p:nvSpPr>
        <p:spPr>
          <a:xfrm>
            <a:off x="7569515" y="278627"/>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55" name="Textfeld 54"/>
          <p:cNvSpPr txBox="1"/>
          <p:nvPr/>
        </p:nvSpPr>
        <p:spPr>
          <a:xfrm>
            <a:off x="4808376" y="278627"/>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56" name="Textfeld 55"/>
          <p:cNvSpPr txBox="1"/>
          <p:nvPr/>
        </p:nvSpPr>
        <p:spPr>
          <a:xfrm>
            <a:off x="3198175" y="278627"/>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65" name="Textfeld 64"/>
          <p:cNvSpPr txBox="1"/>
          <p:nvPr/>
        </p:nvSpPr>
        <p:spPr>
          <a:xfrm>
            <a:off x="8969930" y="277828"/>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66" name="Textfeld 65"/>
          <p:cNvSpPr txBox="1"/>
          <p:nvPr/>
        </p:nvSpPr>
        <p:spPr>
          <a:xfrm>
            <a:off x="6208790" y="278627"/>
            <a:ext cx="127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sp>
        <p:nvSpPr>
          <p:cNvPr id="68" name="Textfeld 67"/>
          <p:cNvSpPr txBox="1"/>
          <p:nvPr/>
        </p:nvSpPr>
        <p:spPr>
          <a:xfrm>
            <a:off x="3923901" y="278627"/>
            <a:ext cx="79375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smtClean="0">
                <a:solidFill>
                  <a:srgbClr val="4B0082"/>
                </a:solidFill>
                <a:latin typeface="Oswald Light"/>
                <a:ea typeface="Roboto Light" pitchFamily="2" charset="0"/>
              </a:rPr>
              <a:t>Vision</a:t>
            </a:r>
            <a:endParaRPr lang="de-DE" sz="1500" b="1" dirty="0">
              <a:solidFill>
                <a:srgbClr val="4B0082"/>
              </a:solidFill>
              <a:latin typeface="Oswald Light"/>
              <a:ea typeface="Roboto Light" pitchFamily="2" charset="0"/>
            </a:endParaRPr>
          </a:p>
        </p:txBody>
      </p:sp>
      <p:pic>
        <p:nvPicPr>
          <p:cNvPr id="69" name="Picture 2" descr="Geschäftsmann wirft Banknoten Kostenlose Vektor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207" y="2313871"/>
            <a:ext cx="861686" cy="781624"/>
          </a:xfrm>
          <a:prstGeom prst="rect">
            <a:avLst/>
          </a:prstGeom>
          <a:noFill/>
          <a:extLst>
            <a:ext uri="{909E8E84-426E-40DD-AFC4-6F175D3DCCD1}">
              <a14:hiddenFill xmlns:a14="http://schemas.microsoft.com/office/drawing/2010/main">
                <a:solidFill>
                  <a:srgbClr val="FFFFFF"/>
                </a:solidFill>
              </a14:hiddenFill>
            </a:ext>
          </a:extLst>
        </p:spPr>
      </p:pic>
      <p:sp>
        <p:nvSpPr>
          <p:cNvPr id="70" name="Rechteck 69"/>
          <p:cNvSpPr/>
          <p:nvPr/>
        </p:nvSpPr>
        <p:spPr>
          <a:xfrm>
            <a:off x="6179379" y="3672984"/>
            <a:ext cx="1390136" cy="23643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r>
              <a:rPr lang="de-DE" sz="1000" dirty="0" smtClean="0">
                <a:solidFill>
                  <a:srgbClr val="4B0082"/>
                </a:solidFill>
                <a:latin typeface="Oswald Light"/>
                <a:ea typeface="Roboto Light" pitchFamily="2" charset="0"/>
              </a:rPr>
              <a:t>Als E-Mail </a:t>
            </a:r>
            <a:r>
              <a:rPr lang="de-DE" sz="1000" dirty="0" smtClean="0">
                <a:solidFill>
                  <a:srgbClr val="4B0082"/>
                </a:solidFill>
                <a:latin typeface="Oswald Light"/>
                <a:ea typeface="Roboto Light" pitchFamily="2" charset="0"/>
              </a:rPr>
              <a:t>versenden</a:t>
            </a:r>
            <a:endParaRPr lang="de-DE" sz="1000" dirty="0">
              <a:solidFill>
                <a:srgbClr val="4B0082"/>
              </a:solidFill>
              <a:latin typeface="Oswald Light"/>
              <a:ea typeface="Roboto Light" pitchFamily="2" charset="0"/>
            </a:endParaRPr>
          </a:p>
        </p:txBody>
      </p:sp>
      <p:sp>
        <p:nvSpPr>
          <p:cNvPr id="95" name="Textfeld 94"/>
          <p:cNvSpPr txBox="1"/>
          <p:nvPr/>
        </p:nvSpPr>
        <p:spPr>
          <a:xfrm>
            <a:off x="7673263" y="961274"/>
            <a:ext cx="1728493" cy="307777"/>
          </a:xfrm>
          <a:prstGeom prst="rect">
            <a:avLst/>
          </a:prstGeom>
          <a:noFill/>
        </p:spPr>
        <p:txBody>
          <a:bodyPr wrap="square" rtlCol="0">
            <a:spAutoFit/>
          </a:bodyPr>
          <a:lstStyle>
            <a:defPPr>
              <a:defRPr lang="de-DE"/>
            </a:defPPr>
            <a:lvl1pPr>
              <a:defRPr sz="1400">
                <a:latin typeface="Oswald Light"/>
              </a:defRPr>
            </a:lvl1pPr>
          </a:lstStyle>
          <a:p>
            <a:r>
              <a:rPr lang="de-DE" dirty="0"/>
              <a:t>Termine</a:t>
            </a:r>
          </a:p>
        </p:txBody>
      </p:sp>
      <p:sp>
        <p:nvSpPr>
          <p:cNvPr id="96" name="Abgerundetes Rechteck 95"/>
          <p:cNvSpPr/>
          <p:nvPr/>
        </p:nvSpPr>
        <p:spPr>
          <a:xfrm>
            <a:off x="8251967" y="1325150"/>
            <a:ext cx="1802809"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r>
              <a:rPr kumimoji="0" lang="de-DE" sz="1000" b="1" i="0" u="none" strike="noStrike" cap="none" spc="0" normalizeH="0" dirty="0" smtClean="0">
                <a:ln>
                  <a:noFill/>
                </a:ln>
                <a:effectLst/>
                <a:uFillTx/>
                <a:latin typeface="Oswald Light"/>
                <a:sym typeface="Oswald Light"/>
              </a:rPr>
              <a:t/>
            </a:r>
            <a:br>
              <a:rPr kumimoji="0" lang="de-DE" sz="1000" b="1" i="0" u="none" strike="noStrike" cap="none" spc="0" normalizeH="0" dirty="0" smtClean="0">
                <a:ln>
                  <a:noFill/>
                </a:ln>
                <a:effectLst/>
                <a:uFillTx/>
                <a:latin typeface="Oswald Light"/>
                <a:sym typeface="Oswald Light"/>
              </a:rPr>
            </a:br>
            <a:endParaRPr kumimoji="0" lang="de-DE" sz="1000" b="0" i="0" u="none" strike="noStrike" cap="none" spc="0" normalizeH="0" baseline="0" dirty="0">
              <a:ln>
                <a:noFill/>
              </a:ln>
              <a:effectLst/>
              <a:uFillTx/>
              <a:latin typeface="Oswald Light"/>
              <a:sym typeface="Oswald Light"/>
            </a:endParaRPr>
          </a:p>
        </p:txBody>
      </p:sp>
      <p:cxnSp>
        <p:nvCxnSpPr>
          <p:cNvPr id="103" name="Gerade Verbindung 102"/>
          <p:cNvCxnSpPr/>
          <p:nvPr/>
        </p:nvCxnSpPr>
        <p:spPr>
          <a:xfrm>
            <a:off x="7713241" y="2553041"/>
            <a:ext cx="234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104" name="Abgerundetes Rechteck 103"/>
          <p:cNvSpPr/>
          <p:nvPr/>
        </p:nvSpPr>
        <p:spPr>
          <a:xfrm>
            <a:off x="8258009" y="1930235"/>
            <a:ext cx="1788274"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endParaRPr kumimoji="0" lang="de-DE" sz="900" b="0" i="0" u="none" strike="noStrike" cap="none" spc="0" normalizeH="0" baseline="0" dirty="0">
              <a:ln>
                <a:noFill/>
              </a:ln>
              <a:effectLst/>
              <a:uFillTx/>
              <a:latin typeface="Oswald Light"/>
              <a:sym typeface="Oswald Light"/>
            </a:endParaRPr>
          </a:p>
        </p:txBody>
      </p:sp>
      <p:grpSp>
        <p:nvGrpSpPr>
          <p:cNvPr id="3" name="Gruppieren 2"/>
          <p:cNvGrpSpPr/>
          <p:nvPr/>
        </p:nvGrpSpPr>
        <p:grpSpPr>
          <a:xfrm>
            <a:off x="7699956" y="1325151"/>
            <a:ext cx="442604" cy="1054847"/>
            <a:chOff x="7746605" y="1325151"/>
            <a:chExt cx="442604" cy="1054847"/>
          </a:xfrm>
        </p:grpSpPr>
        <p:sp>
          <p:nvSpPr>
            <p:cNvPr id="97" name="Abgerundetes Rechteck 96"/>
            <p:cNvSpPr/>
            <p:nvPr/>
          </p:nvSpPr>
          <p:spPr>
            <a:xfrm>
              <a:off x="7746605" y="1386067"/>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98" name="Rechteck 97"/>
            <p:cNvSpPr/>
            <p:nvPr/>
          </p:nvSpPr>
          <p:spPr>
            <a:xfrm>
              <a:off x="7864543" y="1502140"/>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8</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99" name="Auf der gleichen Seite des Rechtecks liegende Ecken abrunden 98"/>
            <p:cNvSpPr/>
            <p:nvPr/>
          </p:nvSpPr>
          <p:spPr>
            <a:xfrm>
              <a:off x="7746605" y="1325151"/>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DEZ </a:t>
              </a:r>
              <a:endParaRPr lang="de-DE" sz="700" b="1" dirty="0">
                <a:latin typeface="Oswald Light"/>
                <a:ea typeface="Roboto Light" pitchFamily="2" charset="0"/>
              </a:endParaRPr>
            </a:p>
          </p:txBody>
        </p:sp>
        <p:sp>
          <p:nvSpPr>
            <p:cNvPr id="100" name="Rechteck 99"/>
            <p:cNvSpPr/>
            <p:nvPr/>
          </p:nvSpPr>
          <p:spPr>
            <a:xfrm>
              <a:off x="7812872" y="1630448"/>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sp>
          <p:nvSpPr>
            <p:cNvPr id="105" name="Abgerundetes Rechteck 104"/>
            <p:cNvSpPr/>
            <p:nvPr/>
          </p:nvSpPr>
          <p:spPr>
            <a:xfrm>
              <a:off x="7752646" y="1991152"/>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106" name="Rechteck 105"/>
            <p:cNvSpPr/>
            <p:nvPr/>
          </p:nvSpPr>
          <p:spPr>
            <a:xfrm>
              <a:off x="7870584" y="2107225"/>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x</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107" name="Auf der gleichen Seite des Rechtecks liegende Ecken abrunden 106"/>
            <p:cNvSpPr/>
            <p:nvPr/>
          </p:nvSpPr>
          <p:spPr>
            <a:xfrm>
              <a:off x="7752646" y="1930236"/>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JAN</a:t>
              </a:r>
              <a:endParaRPr lang="de-DE" sz="700" b="1" dirty="0">
                <a:latin typeface="Oswald Light"/>
                <a:ea typeface="Roboto Light" pitchFamily="2" charset="0"/>
              </a:endParaRPr>
            </a:p>
          </p:txBody>
        </p:sp>
        <p:sp>
          <p:nvSpPr>
            <p:cNvPr id="108" name="Rechteck 107"/>
            <p:cNvSpPr/>
            <p:nvPr/>
          </p:nvSpPr>
          <p:spPr>
            <a:xfrm>
              <a:off x="7821801" y="2235533"/>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grpSp>
      <p:sp>
        <p:nvSpPr>
          <p:cNvPr id="109" name="Textfeld 108"/>
          <p:cNvSpPr txBox="1"/>
          <p:nvPr/>
        </p:nvSpPr>
        <p:spPr>
          <a:xfrm>
            <a:off x="8251969" y="1929371"/>
            <a:ext cx="1692210" cy="253916"/>
          </a:xfrm>
          <a:prstGeom prst="rect">
            <a:avLst/>
          </a:prstGeom>
          <a:noFill/>
        </p:spPr>
        <p:txBody>
          <a:bodyPr wrap="square" rtlCol="0">
            <a:spAutoFit/>
          </a:bodyPr>
          <a:lstStyle/>
          <a:p>
            <a:r>
              <a:rPr lang="de-DE" sz="1050" dirty="0" smtClean="0">
                <a:latin typeface="Oswald Light"/>
                <a:sym typeface="Oswald Light"/>
              </a:rPr>
              <a:t>Wirtschaft </a:t>
            </a:r>
            <a:r>
              <a:rPr lang="de-DE" sz="1050" dirty="0">
                <a:latin typeface="Oswald Light"/>
                <a:sym typeface="Oswald Light"/>
              </a:rPr>
              <a:t>neu </a:t>
            </a:r>
            <a:r>
              <a:rPr lang="de-DE" sz="1050" dirty="0" smtClean="0">
                <a:latin typeface="Oswald Light"/>
                <a:sym typeface="Oswald Light"/>
              </a:rPr>
              <a:t>denken</a:t>
            </a:r>
            <a:endParaRPr lang="de-DE" sz="1050" dirty="0"/>
          </a:p>
        </p:txBody>
      </p:sp>
      <p:sp>
        <p:nvSpPr>
          <p:cNvPr id="110" name="Textfeld 109"/>
          <p:cNvSpPr txBox="1"/>
          <p:nvPr/>
        </p:nvSpPr>
        <p:spPr>
          <a:xfrm>
            <a:off x="8257113" y="1341652"/>
            <a:ext cx="1872000" cy="577081"/>
          </a:xfrm>
          <a:prstGeom prst="rect">
            <a:avLst/>
          </a:prstGeom>
          <a:noFill/>
        </p:spPr>
        <p:txBody>
          <a:bodyPr wrap="square" rtlCol="0">
            <a:spAutoFit/>
          </a:bodyPr>
          <a:lstStyle/>
          <a:p>
            <a:pPr defTabSz="457200" latinLnBrk="1" hangingPunct="0"/>
            <a:r>
              <a:rPr lang="de-DE" sz="1050" b="1" dirty="0" smtClean="0">
                <a:latin typeface="Oswald Light"/>
                <a:sym typeface="Oswald Light"/>
              </a:rPr>
              <a:t>Begegnungsraum</a:t>
            </a:r>
            <a:r>
              <a:rPr lang="de-DE" sz="1050" dirty="0" smtClean="0">
                <a:latin typeface="Oswald Light"/>
                <a:sym typeface="Oswald Light"/>
              </a:rPr>
              <a:t/>
            </a:r>
            <a:br>
              <a:rPr lang="de-DE" sz="1050" dirty="0" smtClean="0">
                <a:latin typeface="Oswald Light"/>
                <a:sym typeface="Oswald Light"/>
              </a:rPr>
            </a:br>
            <a:r>
              <a:rPr lang="de-DE" sz="1050" dirty="0" smtClean="0">
                <a:latin typeface="Oswald Light"/>
                <a:sym typeface="Oswald Light"/>
              </a:rPr>
              <a:t>„Innovation </a:t>
            </a:r>
            <a:r>
              <a:rPr lang="de-DE" sz="1050" dirty="0" smtClean="0">
                <a:latin typeface="Oswald Light"/>
                <a:sym typeface="Oswald Light"/>
              </a:rPr>
              <a:t>&amp; </a:t>
            </a:r>
            <a:r>
              <a:rPr lang="de-DE" sz="1050" dirty="0" err="1" smtClean="0">
                <a:latin typeface="Oswald Light"/>
                <a:sym typeface="Oswald Light"/>
              </a:rPr>
              <a:t>Collaboration</a:t>
            </a:r>
            <a:r>
              <a:rPr lang="de-DE" sz="1050" dirty="0" smtClean="0">
                <a:latin typeface="Oswald Light"/>
                <a:sym typeface="Oswald Light"/>
              </a:rPr>
              <a:t>“ </a:t>
            </a:r>
            <a:endParaRPr lang="de-DE" sz="1050" dirty="0">
              <a:latin typeface="Oswald Light"/>
              <a:sym typeface="Oswald Light"/>
            </a:endParaRPr>
          </a:p>
        </p:txBody>
      </p:sp>
      <p:pic>
        <p:nvPicPr>
          <p:cNvPr id="2050" name="Picture 2" descr="https://cdn.pixabay.com/photo/2013/04/01/21/31/mail-99217_960_72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3577" y="3636615"/>
            <a:ext cx="288000"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12" name="Gerade Verbindung 111"/>
          <p:cNvCxnSpPr/>
          <p:nvPr/>
        </p:nvCxnSpPr>
        <p:spPr>
          <a:xfrm>
            <a:off x="4501474" y="1402625"/>
            <a:ext cx="107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113" name="Textfeld 112"/>
          <p:cNvSpPr txBox="1"/>
          <p:nvPr/>
        </p:nvSpPr>
        <p:spPr>
          <a:xfrm>
            <a:off x="4029255" y="972319"/>
            <a:ext cx="2016000" cy="369332"/>
          </a:xfrm>
          <a:prstGeom prst="rect">
            <a:avLst/>
          </a:prstGeom>
          <a:noFill/>
        </p:spPr>
        <p:txBody>
          <a:bodyPr wrap="square" rtlCol="0">
            <a:spAutoFit/>
          </a:bodyPr>
          <a:lstStyle/>
          <a:p>
            <a:r>
              <a:rPr lang="de-DE" dirty="0" smtClean="0">
                <a:latin typeface="Oswald Light"/>
              </a:rPr>
              <a:t>BLOGEINTRÄGE</a:t>
            </a:r>
            <a:endParaRPr lang="de-DE" dirty="0">
              <a:latin typeface="Oswald Light"/>
            </a:endParaRPr>
          </a:p>
        </p:txBody>
      </p:sp>
    </p:spTree>
    <p:extLst>
      <p:ext uri="{BB962C8B-B14F-4D97-AF65-F5344CB8AC3E}">
        <p14:creationId xmlns:p14="http://schemas.microsoft.com/office/powerpoint/2010/main" val="85871143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 y="-15093"/>
            <a:ext cx="10075940" cy="386105"/>
          </a:xfrm>
          <a:prstGeom prst="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spcCol="0" rtlCol="0" anchor="ctr"/>
          <a:lstStyle/>
          <a:p>
            <a:pPr algn="ctr"/>
            <a:endParaRPr lang="de-DE"/>
          </a:p>
        </p:txBody>
      </p:sp>
      <p:grpSp>
        <p:nvGrpSpPr>
          <p:cNvPr id="7" name="Gruppieren 6"/>
          <p:cNvGrpSpPr/>
          <p:nvPr/>
        </p:nvGrpSpPr>
        <p:grpSpPr>
          <a:xfrm>
            <a:off x="118518" y="540271"/>
            <a:ext cx="1270141" cy="606232"/>
            <a:chOff x="107504" y="483518"/>
            <a:chExt cx="1152128" cy="412386"/>
          </a:xfrm>
        </p:grpSpPr>
        <p:pic>
          <p:nvPicPr>
            <p:cNvPr id="35" name="Grafik 34"/>
            <p:cNvPicPr>
              <a:picLocks noChangeAspect="1"/>
            </p:cNvPicPr>
            <p:nvPr/>
          </p:nvPicPr>
          <p:blipFill rotWithShape="1">
            <a:blip r:embed="rId3">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53" name="Textfeld 52"/>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a:solidFill>
                    <a:schemeClr val="bg1">
                      <a:lumMod val="50000"/>
                    </a:schemeClr>
                  </a:solidFill>
                  <a:latin typeface="Oswald Light"/>
                  <a:ea typeface="Roboto Light"/>
                  <a:cs typeface="Roboto Light"/>
                  <a:sym typeface="Roboto Light"/>
                </a:rPr>
                <a:t>TRANSFORMIERT.</a:t>
              </a:r>
            </a:p>
          </p:txBody>
        </p:sp>
      </p:grpSp>
      <p:pic>
        <p:nvPicPr>
          <p:cNvPr id="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0235"/>
            <a:ext cx="10074510" cy="343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45872" y="1704330"/>
            <a:ext cx="27119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solidFill>
                  <a:schemeClr val="bg1"/>
                </a:solidFill>
                <a:latin typeface="Oswald Light"/>
              </a:rPr>
              <a:t>HERZLICH WILLKOMMEN</a:t>
            </a:r>
            <a:endParaRPr lang="de-DE" sz="1200" dirty="0">
              <a:solidFill>
                <a:schemeClr val="bg1"/>
              </a:solidFill>
              <a:latin typeface="Oswald Light"/>
            </a:endParaRPr>
          </a:p>
        </p:txBody>
      </p:sp>
      <p:sp>
        <p:nvSpPr>
          <p:cNvPr id="3" name="Rechteck 2"/>
          <p:cNvSpPr/>
          <p:nvPr/>
        </p:nvSpPr>
        <p:spPr>
          <a:xfrm>
            <a:off x="545872" y="2005063"/>
            <a:ext cx="2711977" cy="780157"/>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latin typeface="Oswald Light"/>
              </a:rPr>
              <a:t>Acht Denkräume zur Aktivierung </a:t>
            </a:r>
            <a:r>
              <a:rPr lang="de-DE" sz="1200" dirty="0">
                <a:latin typeface="Oswald Light"/>
              </a:rPr>
              <a:t>der Gesellschaft für einen menschgerechten Weg der Digitalen </a:t>
            </a:r>
            <a:r>
              <a:rPr lang="de-DE" sz="1200" dirty="0" smtClean="0">
                <a:latin typeface="Oswald Light"/>
              </a:rPr>
              <a:t>Transformation</a:t>
            </a:r>
            <a:endParaRPr lang="de-DE" sz="1200" dirty="0">
              <a:latin typeface="Oswald Light"/>
            </a:endParaRPr>
          </a:p>
        </p:txBody>
      </p:sp>
      <p:cxnSp>
        <p:nvCxnSpPr>
          <p:cNvPr id="102" name="Gerade Verbindung 101"/>
          <p:cNvCxnSpPr/>
          <p:nvPr/>
        </p:nvCxnSpPr>
        <p:spPr>
          <a:xfrm>
            <a:off x="4501474" y="5220791"/>
            <a:ext cx="107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065255" y="4790484"/>
            <a:ext cx="1944000" cy="369332"/>
          </a:xfrm>
          <a:prstGeom prst="rect">
            <a:avLst/>
          </a:prstGeom>
          <a:noFill/>
        </p:spPr>
        <p:txBody>
          <a:bodyPr wrap="square" rtlCol="0">
            <a:spAutoFit/>
          </a:bodyPr>
          <a:lstStyle/>
          <a:p>
            <a:r>
              <a:rPr lang="de-DE" dirty="0" smtClean="0">
                <a:latin typeface="Oswald Light"/>
              </a:rPr>
              <a:t>NEWS-THEMEN</a:t>
            </a:r>
            <a:endParaRPr lang="de-DE" dirty="0">
              <a:latin typeface="Oswald Light"/>
            </a:endParaRPr>
          </a:p>
        </p:txBody>
      </p:sp>
      <p:sp>
        <p:nvSpPr>
          <p:cNvPr id="48" name="Textfeld 47"/>
          <p:cNvSpPr txBox="1"/>
          <p:nvPr/>
        </p:nvSpPr>
        <p:spPr>
          <a:xfrm>
            <a:off x="382849" y="5319808"/>
            <a:ext cx="6525349" cy="892538"/>
          </a:xfrm>
          <a:prstGeom prst="rect">
            <a:avLst/>
          </a:prstGeom>
          <a:noFill/>
        </p:spPr>
        <p:txBody>
          <a:bodyPr wrap="square" lIns="91425" tIns="45713" rIns="91425" bIns="45713" rtlCol="0">
            <a:spAutoFit/>
          </a:bodyPr>
          <a:lstStyle/>
          <a:p>
            <a:pPr>
              <a:spcAft>
                <a:spcPts val="600"/>
              </a:spcAft>
            </a:pPr>
            <a:r>
              <a:rPr lang="de-DE" sz="1050" b="1" dirty="0">
                <a:solidFill>
                  <a:srgbClr val="4B0082"/>
                </a:solidFill>
                <a:latin typeface="Oswald Light"/>
                <a:ea typeface="Roboto Light" pitchFamily="2" charset="0"/>
              </a:rPr>
              <a:t>Digitalisierung</a:t>
            </a:r>
            <a:r>
              <a:rPr lang="en-US" sz="1050" b="1" dirty="0">
                <a:solidFill>
                  <a:srgbClr val="4B0082"/>
                </a:solidFill>
                <a:latin typeface="Oswald Light"/>
                <a:ea typeface="Roboto Light" pitchFamily="2" charset="0"/>
              </a:rPr>
              <a:t>: Die </a:t>
            </a:r>
            <a:r>
              <a:rPr lang="de-DE" sz="1050" b="1" dirty="0">
                <a:solidFill>
                  <a:srgbClr val="4B0082"/>
                </a:solidFill>
                <a:latin typeface="Oswald Light"/>
                <a:ea typeface="Roboto Light" pitchFamily="2" charset="0"/>
              </a:rPr>
              <a:t>größte Herausforderung junger Führungskräfte</a:t>
            </a:r>
          </a:p>
          <a:p>
            <a:pPr>
              <a:spcAft>
                <a:spcPts val="600"/>
              </a:spcAft>
            </a:pPr>
            <a:r>
              <a:rPr lang="de-DE" sz="1050" dirty="0">
                <a:latin typeface="Oswald Light"/>
                <a:ea typeface="Roboto Light" pitchFamily="2" charset="0"/>
              </a:rPr>
              <a:t>Eine Umfrage unter jungen Führungskräften zeigt: Die fehlende Kompetenz in Sachen Digitalisierung macht Managern Zukunftssorgen. Doch auch sie selbst müssen umdenken</a:t>
            </a:r>
          </a:p>
          <a:p>
            <a:pPr>
              <a:spcAft>
                <a:spcPts val="600"/>
              </a:spcAft>
            </a:pPr>
            <a:r>
              <a:rPr lang="en-US" sz="1050" b="1" dirty="0">
                <a:latin typeface="Oswald Light"/>
                <a:ea typeface="Roboto Light" pitchFamily="2" charset="0"/>
              </a:rPr>
              <a:t>www.wiwo.de</a:t>
            </a:r>
          </a:p>
        </p:txBody>
      </p:sp>
      <p:sp>
        <p:nvSpPr>
          <p:cNvPr id="50" name="Textfeld 49"/>
          <p:cNvSpPr txBox="1"/>
          <p:nvPr/>
        </p:nvSpPr>
        <p:spPr>
          <a:xfrm>
            <a:off x="382849" y="6470762"/>
            <a:ext cx="5969724" cy="892538"/>
          </a:xfrm>
          <a:prstGeom prst="rect">
            <a:avLst/>
          </a:prstGeom>
          <a:noFill/>
        </p:spPr>
        <p:txBody>
          <a:bodyPr wrap="square" lIns="91425" tIns="45713" rIns="91425" bIns="45713" rtlCol="0">
            <a:spAutoFit/>
          </a:bodyPr>
          <a:lstStyle/>
          <a:p>
            <a:pPr>
              <a:spcAft>
                <a:spcPts val="600"/>
              </a:spcAft>
            </a:pPr>
            <a:r>
              <a:rPr lang="de-DE" sz="1050" b="1" dirty="0">
                <a:solidFill>
                  <a:srgbClr val="4B0082"/>
                </a:solidFill>
                <a:latin typeface="Oswald Light"/>
                <a:ea typeface="Roboto Light" pitchFamily="2" charset="0"/>
              </a:rPr>
              <a:t>Leadership: Deutsche Unternehmen bleiben undemokratisch</a:t>
            </a:r>
          </a:p>
          <a:p>
            <a:pPr>
              <a:spcAft>
                <a:spcPts val="600"/>
              </a:spcAft>
            </a:pPr>
            <a:r>
              <a:rPr lang="de-DE" sz="1050" dirty="0">
                <a:latin typeface="Oswald Light"/>
                <a:ea typeface="Roboto Light" pitchFamily="2" charset="0"/>
              </a:rPr>
              <a:t>Flache Hierarchien sind derzeit im Trend, Doch die Realität sieht anders aus: Die Mehrheit arbeitet noch in klassischen Organisationsstrukturen.</a:t>
            </a:r>
          </a:p>
          <a:p>
            <a:pPr>
              <a:spcAft>
                <a:spcPts val="600"/>
              </a:spcAft>
            </a:pPr>
            <a:r>
              <a:rPr lang="de-DE" sz="1050" b="1" dirty="0">
                <a:latin typeface="Oswald Light"/>
                <a:ea typeface="Roboto Light" pitchFamily="2" charset="0"/>
              </a:rPr>
              <a:t>www.haufe.de</a:t>
            </a:r>
            <a:endParaRPr lang="en-US" sz="1050" b="1" dirty="0">
              <a:latin typeface="Oswald Light"/>
              <a:ea typeface="Roboto Light" pitchFamily="2" charset="0"/>
            </a:endParaRPr>
          </a:p>
        </p:txBody>
      </p:sp>
      <p:sp>
        <p:nvSpPr>
          <p:cNvPr id="47" name="Textfeld 46"/>
          <p:cNvSpPr txBox="1"/>
          <p:nvPr/>
        </p:nvSpPr>
        <p:spPr>
          <a:xfrm>
            <a:off x="7569515"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52" name="Textfeld 51"/>
          <p:cNvSpPr txBox="1"/>
          <p:nvPr/>
        </p:nvSpPr>
        <p:spPr>
          <a:xfrm>
            <a:off x="4808376"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54" name="Textfeld 53"/>
          <p:cNvSpPr txBox="1"/>
          <p:nvPr/>
        </p:nvSpPr>
        <p:spPr>
          <a:xfrm>
            <a:off x="3198175" y="648165"/>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55" name="Textfeld 54"/>
          <p:cNvSpPr txBox="1"/>
          <p:nvPr/>
        </p:nvSpPr>
        <p:spPr>
          <a:xfrm>
            <a:off x="8969930" y="647365"/>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57" name="Textfeld 56"/>
          <p:cNvSpPr txBox="1"/>
          <p:nvPr/>
        </p:nvSpPr>
        <p:spPr>
          <a:xfrm>
            <a:off x="6208790" y="648165"/>
            <a:ext cx="127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sp>
        <p:nvSpPr>
          <p:cNvPr id="58" name="Textfeld 57"/>
          <p:cNvSpPr txBox="1"/>
          <p:nvPr/>
        </p:nvSpPr>
        <p:spPr>
          <a:xfrm>
            <a:off x="3923901" y="648165"/>
            <a:ext cx="79375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smtClean="0">
                <a:solidFill>
                  <a:srgbClr val="4B0082"/>
                </a:solidFill>
                <a:latin typeface="Oswald Light"/>
                <a:ea typeface="Roboto Light" pitchFamily="2" charset="0"/>
              </a:rPr>
              <a:t>Vision</a:t>
            </a:r>
            <a:endParaRPr lang="de-DE" sz="1500" b="1" dirty="0">
              <a:solidFill>
                <a:srgbClr val="4B0082"/>
              </a:solidFill>
              <a:latin typeface="Oswald Light"/>
              <a:ea typeface="Roboto Light" pitchFamily="2" charset="0"/>
            </a:endParaRPr>
          </a:p>
        </p:txBody>
      </p:sp>
      <p:grpSp>
        <p:nvGrpSpPr>
          <p:cNvPr id="72" name="Gruppieren 71"/>
          <p:cNvGrpSpPr/>
          <p:nvPr/>
        </p:nvGrpSpPr>
        <p:grpSpPr>
          <a:xfrm>
            <a:off x="2992450" y="980427"/>
            <a:ext cx="936000" cy="664776"/>
            <a:chOff x="4905614" y="980427"/>
            <a:chExt cx="849033" cy="664776"/>
          </a:xfrm>
        </p:grpSpPr>
        <p:sp>
          <p:nvSpPr>
            <p:cNvPr id="73" name="Rechteck 72"/>
            <p:cNvSpPr/>
            <p:nvPr/>
          </p:nvSpPr>
          <p:spPr>
            <a:xfrm>
              <a:off x="4905614" y="1315331"/>
              <a:ext cx="849033" cy="329872"/>
            </a:xfrm>
            <a:prstGeom prst="rect">
              <a:avLst/>
            </a:prstGeom>
            <a:solidFill>
              <a:srgbClr val="4B0082"/>
            </a:solidFill>
            <a:ln>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smtClean="0">
                  <a:solidFill>
                    <a:schemeClr val="bg1"/>
                  </a:solidFill>
                  <a:latin typeface="Oswald Light"/>
                </a:rPr>
                <a:t>News-Themen</a:t>
              </a:r>
              <a:endParaRPr lang="de-DE" sz="900" dirty="0">
                <a:solidFill>
                  <a:schemeClr val="bg1"/>
                </a:solidFill>
                <a:latin typeface="Oswald Light"/>
              </a:endParaRPr>
            </a:p>
          </p:txBody>
        </p:sp>
        <p:sp>
          <p:nvSpPr>
            <p:cNvPr id="74" name="Rechteck 73"/>
            <p:cNvSpPr/>
            <p:nvPr/>
          </p:nvSpPr>
          <p:spPr>
            <a:xfrm>
              <a:off x="4905614" y="980427"/>
              <a:ext cx="849033" cy="329872"/>
            </a:xfrm>
            <a:prstGeom prst="rect">
              <a:avLst/>
            </a:prstGeom>
            <a:solidFill>
              <a:schemeClr val="bg1"/>
            </a:solidFill>
            <a:ln w="635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smtClean="0">
                  <a:solidFill>
                    <a:schemeClr val="tx1"/>
                  </a:solidFill>
                  <a:latin typeface="Oswald Light"/>
                </a:rPr>
                <a:t>Blogeinträge</a:t>
              </a:r>
              <a:endParaRPr lang="de-DE" sz="900" dirty="0">
                <a:solidFill>
                  <a:schemeClr val="tx1"/>
                </a:solidFill>
                <a:latin typeface="Oswald Light"/>
              </a:endParaRPr>
            </a:p>
          </p:txBody>
        </p:sp>
      </p:grpSp>
      <p:sp>
        <p:nvSpPr>
          <p:cNvPr id="76" name="Textfeld 75"/>
          <p:cNvSpPr txBox="1"/>
          <p:nvPr/>
        </p:nvSpPr>
        <p:spPr>
          <a:xfrm>
            <a:off x="8159712" y="31887"/>
            <a:ext cx="635000"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000" b="0" dirty="0">
                <a:solidFill>
                  <a:schemeClr val="bg1"/>
                </a:solidFill>
                <a:latin typeface="Oswald Light"/>
              </a:rPr>
              <a:t>Kontakt</a:t>
            </a:r>
          </a:p>
        </p:txBody>
      </p:sp>
      <p:sp>
        <p:nvSpPr>
          <p:cNvPr id="77" name="Textfeld 76"/>
          <p:cNvSpPr txBox="1"/>
          <p:nvPr/>
        </p:nvSpPr>
        <p:spPr>
          <a:xfrm>
            <a:off x="7263059" y="31887"/>
            <a:ext cx="873125"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Impressum</a:t>
            </a:r>
          </a:p>
        </p:txBody>
      </p:sp>
      <p:sp>
        <p:nvSpPr>
          <p:cNvPr id="78" name="Textfeld 77"/>
          <p:cNvSpPr txBox="1"/>
          <p:nvPr/>
        </p:nvSpPr>
        <p:spPr>
          <a:xfrm>
            <a:off x="8818239" y="31887"/>
            <a:ext cx="1080000"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Mitglieder-Login </a:t>
            </a:r>
          </a:p>
        </p:txBody>
      </p:sp>
      <p:sp>
        <p:nvSpPr>
          <p:cNvPr id="79" name="Rechteck 78"/>
          <p:cNvSpPr/>
          <p:nvPr/>
        </p:nvSpPr>
        <p:spPr>
          <a:xfrm>
            <a:off x="7667300" y="6485145"/>
            <a:ext cx="1627188" cy="406108"/>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000" dirty="0">
              <a:solidFill>
                <a:schemeClr val="tx1"/>
              </a:solidFill>
              <a:latin typeface="Oswald Light"/>
            </a:endParaRPr>
          </a:p>
        </p:txBody>
      </p:sp>
      <p:sp>
        <p:nvSpPr>
          <p:cNvPr id="80" name="Textfeld 79"/>
          <p:cNvSpPr txBox="1"/>
          <p:nvPr/>
        </p:nvSpPr>
        <p:spPr>
          <a:xfrm>
            <a:off x="7615574" y="7166087"/>
            <a:ext cx="1752187" cy="307777"/>
          </a:xfrm>
          <a:prstGeom prst="rect">
            <a:avLst/>
          </a:prstGeom>
          <a:noFill/>
        </p:spPr>
        <p:txBody>
          <a:bodyPr wrap="square" rtlCol="0">
            <a:spAutoFit/>
          </a:bodyPr>
          <a:lstStyle/>
          <a:p>
            <a:r>
              <a:rPr lang="de-DE" sz="1400" dirty="0" smtClean="0">
                <a:latin typeface="Oswald Light"/>
              </a:rPr>
              <a:t>Archiv</a:t>
            </a:r>
            <a:endParaRPr lang="de-DE" sz="1400" dirty="0">
              <a:latin typeface="Oswald Light"/>
            </a:endParaRPr>
          </a:p>
        </p:txBody>
      </p:sp>
      <p:cxnSp>
        <p:nvCxnSpPr>
          <p:cNvPr id="81" name="Gerade Verbindung 80"/>
          <p:cNvCxnSpPr/>
          <p:nvPr/>
        </p:nvCxnSpPr>
        <p:spPr>
          <a:xfrm>
            <a:off x="7667301" y="7107277"/>
            <a:ext cx="2341536"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82" name="Rechteck 81"/>
          <p:cNvSpPr/>
          <p:nvPr/>
        </p:nvSpPr>
        <p:spPr>
          <a:xfrm>
            <a:off x="9334149" y="6485145"/>
            <a:ext cx="674688" cy="406108"/>
          </a:xfrm>
          <a:prstGeom prst="rect">
            <a:avLst/>
          </a:prstGeom>
          <a:solidFill>
            <a:srgbClr val="4B008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dirty="0" smtClean="0">
                <a:solidFill>
                  <a:schemeClr val="bg1"/>
                </a:solidFill>
                <a:latin typeface="Oswald Light"/>
              </a:rPr>
              <a:t>SUCHE</a:t>
            </a:r>
            <a:endParaRPr lang="de-DE" sz="900" dirty="0">
              <a:solidFill>
                <a:schemeClr val="bg1"/>
              </a:solidFill>
              <a:latin typeface="Oswald Light"/>
            </a:endParaRPr>
          </a:p>
        </p:txBody>
      </p:sp>
      <p:sp>
        <p:nvSpPr>
          <p:cNvPr id="83" name="Textfeld 82"/>
          <p:cNvSpPr txBox="1"/>
          <p:nvPr/>
        </p:nvSpPr>
        <p:spPr>
          <a:xfrm>
            <a:off x="7627323" y="4716736"/>
            <a:ext cx="1728493" cy="307777"/>
          </a:xfrm>
          <a:prstGeom prst="rect">
            <a:avLst/>
          </a:prstGeom>
          <a:noFill/>
        </p:spPr>
        <p:txBody>
          <a:bodyPr wrap="square" rtlCol="0">
            <a:spAutoFit/>
          </a:bodyPr>
          <a:lstStyle>
            <a:defPPr>
              <a:defRPr lang="de-DE"/>
            </a:defPPr>
            <a:lvl1pPr>
              <a:defRPr sz="1400">
                <a:latin typeface="Oswald Light"/>
              </a:defRPr>
            </a:lvl1pPr>
          </a:lstStyle>
          <a:p>
            <a:r>
              <a:rPr lang="de-DE" dirty="0"/>
              <a:t>Termine</a:t>
            </a:r>
          </a:p>
        </p:txBody>
      </p:sp>
      <p:cxnSp>
        <p:nvCxnSpPr>
          <p:cNvPr id="89" name="Gerade Verbindung 88"/>
          <p:cNvCxnSpPr/>
          <p:nvPr/>
        </p:nvCxnSpPr>
        <p:spPr>
          <a:xfrm>
            <a:off x="7667301" y="6308503"/>
            <a:ext cx="234156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97" name="Abgerundetes Rechteck 96"/>
          <p:cNvSpPr/>
          <p:nvPr/>
        </p:nvSpPr>
        <p:spPr>
          <a:xfrm>
            <a:off x="8206027" y="5080612"/>
            <a:ext cx="1802809"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r>
              <a:rPr kumimoji="0" lang="de-DE" sz="1000" b="1" i="0" u="none" strike="noStrike" cap="none" spc="0" normalizeH="0" dirty="0" smtClean="0">
                <a:ln>
                  <a:noFill/>
                </a:ln>
                <a:effectLst/>
                <a:uFillTx/>
                <a:latin typeface="Oswald Light"/>
                <a:sym typeface="Oswald Light"/>
              </a:rPr>
              <a:t/>
            </a:r>
            <a:br>
              <a:rPr kumimoji="0" lang="de-DE" sz="1000" b="1" i="0" u="none" strike="noStrike" cap="none" spc="0" normalizeH="0" dirty="0" smtClean="0">
                <a:ln>
                  <a:noFill/>
                </a:ln>
                <a:effectLst/>
                <a:uFillTx/>
                <a:latin typeface="Oswald Light"/>
                <a:sym typeface="Oswald Light"/>
              </a:rPr>
            </a:br>
            <a:endParaRPr kumimoji="0" lang="de-DE" sz="1000" b="0" i="0" u="none" strike="noStrike" cap="none" spc="0" normalizeH="0" baseline="0" dirty="0">
              <a:ln>
                <a:noFill/>
              </a:ln>
              <a:effectLst/>
              <a:uFillTx/>
              <a:latin typeface="Oswald Light"/>
              <a:sym typeface="Oswald Light"/>
            </a:endParaRPr>
          </a:p>
        </p:txBody>
      </p:sp>
      <p:sp>
        <p:nvSpPr>
          <p:cNvPr id="104" name="Abgerundetes Rechteck 103"/>
          <p:cNvSpPr/>
          <p:nvPr/>
        </p:nvSpPr>
        <p:spPr>
          <a:xfrm>
            <a:off x="8212069" y="5685697"/>
            <a:ext cx="1788274"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endParaRPr kumimoji="0" lang="de-DE" sz="900" b="0" i="0" u="none" strike="noStrike" cap="none" spc="0" normalizeH="0" baseline="0" dirty="0">
              <a:ln>
                <a:noFill/>
              </a:ln>
              <a:effectLst/>
              <a:uFillTx/>
              <a:latin typeface="Oswald Light"/>
              <a:sym typeface="Oswald Light"/>
            </a:endParaRPr>
          </a:p>
        </p:txBody>
      </p:sp>
      <p:grpSp>
        <p:nvGrpSpPr>
          <p:cNvPr id="4" name="Gruppieren 3"/>
          <p:cNvGrpSpPr/>
          <p:nvPr/>
        </p:nvGrpSpPr>
        <p:grpSpPr>
          <a:xfrm>
            <a:off x="7667300" y="5080613"/>
            <a:ext cx="442604" cy="1054847"/>
            <a:chOff x="7700665" y="5080613"/>
            <a:chExt cx="442604" cy="1054847"/>
          </a:xfrm>
        </p:grpSpPr>
        <p:sp>
          <p:nvSpPr>
            <p:cNvPr id="98" name="Abgerundetes Rechteck 97"/>
            <p:cNvSpPr/>
            <p:nvPr/>
          </p:nvSpPr>
          <p:spPr>
            <a:xfrm>
              <a:off x="7700665" y="5141529"/>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99" name="Rechteck 98"/>
            <p:cNvSpPr/>
            <p:nvPr/>
          </p:nvSpPr>
          <p:spPr>
            <a:xfrm>
              <a:off x="7818603" y="5257602"/>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8</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101" name="Auf der gleichen Seite des Rechtecks liegende Ecken abrunden 100"/>
            <p:cNvSpPr/>
            <p:nvPr/>
          </p:nvSpPr>
          <p:spPr>
            <a:xfrm>
              <a:off x="7700665" y="5080613"/>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DEZ </a:t>
              </a:r>
              <a:endParaRPr lang="de-DE" sz="700" b="1" dirty="0">
                <a:latin typeface="Oswald Light"/>
                <a:ea typeface="Roboto Light" pitchFamily="2" charset="0"/>
              </a:endParaRPr>
            </a:p>
          </p:txBody>
        </p:sp>
        <p:sp>
          <p:nvSpPr>
            <p:cNvPr id="103" name="Rechteck 102"/>
            <p:cNvSpPr/>
            <p:nvPr/>
          </p:nvSpPr>
          <p:spPr>
            <a:xfrm>
              <a:off x="7766932" y="5385910"/>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sp>
          <p:nvSpPr>
            <p:cNvPr id="105" name="Abgerundetes Rechteck 104"/>
            <p:cNvSpPr/>
            <p:nvPr/>
          </p:nvSpPr>
          <p:spPr>
            <a:xfrm>
              <a:off x="7706706" y="5746614"/>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106" name="Rechteck 105"/>
            <p:cNvSpPr/>
            <p:nvPr/>
          </p:nvSpPr>
          <p:spPr>
            <a:xfrm>
              <a:off x="7824644" y="5862687"/>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x</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107" name="Auf der gleichen Seite des Rechtecks liegende Ecken abrunden 106"/>
            <p:cNvSpPr/>
            <p:nvPr/>
          </p:nvSpPr>
          <p:spPr>
            <a:xfrm>
              <a:off x="7706706" y="5685698"/>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JAN</a:t>
              </a:r>
              <a:endParaRPr lang="de-DE" sz="700" b="1" dirty="0">
                <a:latin typeface="Oswald Light"/>
                <a:ea typeface="Roboto Light" pitchFamily="2" charset="0"/>
              </a:endParaRPr>
            </a:p>
          </p:txBody>
        </p:sp>
        <p:sp>
          <p:nvSpPr>
            <p:cNvPr id="108" name="Rechteck 107"/>
            <p:cNvSpPr/>
            <p:nvPr/>
          </p:nvSpPr>
          <p:spPr>
            <a:xfrm>
              <a:off x="7775861" y="5990995"/>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grpSp>
      <p:sp>
        <p:nvSpPr>
          <p:cNvPr id="109" name="Textfeld 108"/>
          <p:cNvSpPr txBox="1"/>
          <p:nvPr/>
        </p:nvSpPr>
        <p:spPr>
          <a:xfrm>
            <a:off x="8206029" y="5684833"/>
            <a:ext cx="1692210" cy="253916"/>
          </a:xfrm>
          <a:prstGeom prst="rect">
            <a:avLst/>
          </a:prstGeom>
          <a:noFill/>
        </p:spPr>
        <p:txBody>
          <a:bodyPr wrap="square" rtlCol="0">
            <a:spAutoFit/>
          </a:bodyPr>
          <a:lstStyle/>
          <a:p>
            <a:r>
              <a:rPr lang="de-DE" sz="1050" dirty="0" smtClean="0">
                <a:latin typeface="Oswald Light"/>
                <a:sym typeface="Oswald Light"/>
              </a:rPr>
              <a:t>Wirtschaft </a:t>
            </a:r>
            <a:r>
              <a:rPr lang="de-DE" sz="1050" dirty="0">
                <a:latin typeface="Oswald Light"/>
                <a:sym typeface="Oswald Light"/>
              </a:rPr>
              <a:t>neu </a:t>
            </a:r>
            <a:r>
              <a:rPr lang="de-DE" sz="1050" dirty="0" smtClean="0">
                <a:latin typeface="Oswald Light"/>
                <a:sym typeface="Oswald Light"/>
              </a:rPr>
              <a:t>denken</a:t>
            </a:r>
            <a:endParaRPr lang="de-DE" sz="1050" dirty="0"/>
          </a:p>
        </p:txBody>
      </p:sp>
      <p:sp>
        <p:nvSpPr>
          <p:cNvPr id="110" name="Textfeld 109"/>
          <p:cNvSpPr txBox="1"/>
          <p:nvPr/>
        </p:nvSpPr>
        <p:spPr>
          <a:xfrm>
            <a:off x="8211173" y="5097114"/>
            <a:ext cx="1908000" cy="415498"/>
          </a:xfrm>
          <a:prstGeom prst="rect">
            <a:avLst/>
          </a:prstGeom>
          <a:noFill/>
        </p:spPr>
        <p:txBody>
          <a:bodyPr wrap="square" rtlCol="0">
            <a:spAutoFit/>
          </a:bodyPr>
          <a:lstStyle/>
          <a:p>
            <a:pPr defTabSz="457200" latinLnBrk="1" hangingPunct="0"/>
            <a:r>
              <a:rPr lang="de-DE" sz="1050" b="1" dirty="0" smtClean="0">
                <a:latin typeface="Oswald Light"/>
                <a:sym typeface="Oswald Light"/>
              </a:rPr>
              <a:t>Begegnungsraum</a:t>
            </a:r>
            <a:r>
              <a:rPr lang="de-DE" sz="1050" dirty="0" smtClean="0">
                <a:latin typeface="Oswald Light"/>
                <a:sym typeface="Oswald Light"/>
              </a:rPr>
              <a:t/>
            </a:r>
            <a:br>
              <a:rPr lang="de-DE" sz="1050" dirty="0" smtClean="0">
                <a:latin typeface="Oswald Light"/>
                <a:sym typeface="Oswald Light"/>
              </a:rPr>
            </a:br>
            <a:r>
              <a:rPr lang="de-DE" sz="1050" dirty="0" smtClean="0">
                <a:latin typeface="Oswald Light"/>
                <a:sym typeface="Oswald Light"/>
              </a:rPr>
              <a:t>„Innovation </a:t>
            </a:r>
            <a:r>
              <a:rPr lang="de-DE" sz="1050" dirty="0" smtClean="0">
                <a:latin typeface="Oswald Light"/>
                <a:sym typeface="Oswald Light"/>
              </a:rPr>
              <a:t>&amp; </a:t>
            </a:r>
            <a:r>
              <a:rPr lang="de-DE" sz="1050" dirty="0" err="1" smtClean="0">
                <a:latin typeface="Oswald Light"/>
                <a:sym typeface="Oswald Light"/>
              </a:rPr>
              <a:t>Collaboration</a:t>
            </a:r>
            <a:r>
              <a:rPr lang="de-DE" sz="1050" dirty="0" smtClean="0">
                <a:latin typeface="Oswald Light"/>
                <a:sym typeface="Oswald Light"/>
              </a:rPr>
              <a:t>“</a:t>
            </a:r>
            <a:endParaRPr lang="de-DE" sz="1050" dirty="0">
              <a:latin typeface="Oswald Light"/>
              <a:sym typeface="Oswald Light"/>
            </a:endParaRPr>
          </a:p>
        </p:txBody>
      </p:sp>
    </p:spTree>
    <p:extLst>
      <p:ext uri="{BB962C8B-B14F-4D97-AF65-F5344CB8AC3E}">
        <p14:creationId xmlns:p14="http://schemas.microsoft.com/office/powerpoint/2010/main" val="299746031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Beim Anwählen eines Termins (rechte Sidebar)</a:t>
            </a:r>
            <a:endParaRPr lang="de-DE" dirty="0"/>
          </a:p>
        </p:txBody>
      </p:sp>
      <p:sp>
        <p:nvSpPr>
          <p:cNvPr id="4" name="Untertitel 3"/>
          <p:cNvSpPr>
            <a:spLocks noGrp="1"/>
          </p:cNvSpPr>
          <p:nvPr>
            <p:ph type="subTitle" idx="1"/>
          </p:nvPr>
        </p:nvSpPr>
        <p:spPr>
          <a:xfrm>
            <a:off x="2232180" y="4284720"/>
            <a:ext cx="4896364" cy="1932323"/>
          </a:xfrm>
        </p:spPr>
        <p:txBody>
          <a:bodyPr/>
          <a:lstStyle/>
          <a:p>
            <a:pPr algn="r"/>
            <a:r>
              <a:rPr lang="de-DE" b="1" dirty="0" smtClean="0"/>
              <a:t>Beispiel: </a:t>
            </a:r>
          </a:p>
        </p:txBody>
      </p:sp>
      <p:sp>
        <p:nvSpPr>
          <p:cNvPr id="7" name="Textfeld 6"/>
          <p:cNvSpPr txBox="1"/>
          <p:nvPr/>
        </p:nvSpPr>
        <p:spPr>
          <a:xfrm>
            <a:off x="7498008" y="4378131"/>
            <a:ext cx="1728493" cy="307777"/>
          </a:xfrm>
          <a:prstGeom prst="rect">
            <a:avLst/>
          </a:prstGeom>
          <a:noFill/>
        </p:spPr>
        <p:txBody>
          <a:bodyPr wrap="square" rtlCol="0">
            <a:spAutoFit/>
          </a:bodyPr>
          <a:lstStyle>
            <a:defPPr>
              <a:defRPr lang="de-DE"/>
            </a:defPPr>
            <a:lvl1pPr>
              <a:defRPr sz="1400">
                <a:latin typeface="Oswald Light"/>
              </a:defRPr>
            </a:lvl1pPr>
          </a:lstStyle>
          <a:p>
            <a:r>
              <a:rPr lang="de-DE" dirty="0"/>
              <a:t>Termine</a:t>
            </a:r>
          </a:p>
        </p:txBody>
      </p:sp>
      <p:sp>
        <p:nvSpPr>
          <p:cNvPr id="9" name="Abgerundetes Rechteck 8"/>
          <p:cNvSpPr/>
          <p:nvPr/>
        </p:nvSpPr>
        <p:spPr>
          <a:xfrm>
            <a:off x="8076712" y="4742007"/>
            <a:ext cx="1802809"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r>
              <a:rPr kumimoji="0" lang="de-DE" sz="1000" b="1" i="0" u="none" strike="noStrike" cap="none" spc="0" normalizeH="0" dirty="0" smtClean="0">
                <a:ln>
                  <a:noFill/>
                </a:ln>
                <a:effectLst/>
                <a:uFillTx/>
                <a:latin typeface="Oswald Light"/>
                <a:sym typeface="Oswald Light"/>
              </a:rPr>
              <a:t/>
            </a:r>
            <a:br>
              <a:rPr kumimoji="0" lang="de-DE" sz="1000" b="1" i="0" u="none" strike="noStrike" cap="none" spc="0" normalizeH="0" dirty="0" smtClean="0">
                <a:ln>
                  <a:noFill/>
                </a:ln>
                <a:effectLst/>
                <a:uFillTx/>
                <a:latin typeface="Oswald Light"/>
                <a:sym typeface="Oswald Light"/>
              </a:rPr>
            </a:br>
            <a:endParaRPr kumimoji="0" lang="de-DE" sz="1000" b="0" i="0" u="none" strike="noStrike" cap="none" spc="0" normalizeH="0" baseline="0" dirty="0">
              <a:ln>
                <a:noFill/>
              </a:ln>
              <a:effectLst/>
              <a:uFillTx/>
              <a:latin typeface="Oswald Light"/>
              <a:sym typeface="Oswald Light"/>
            </a:endParaRPr>
          </a:p>
        </p:txBody>
      </p:sp>
      <p:sp>
        <p:nvSpPr>
          <p:cNvPr id="10" name="Abgerundetes Rechteck 9"/>
          <p:cNvSpPr/>
          <p:nvPr/>
        </p:nvSpPr>
        <p:spPr>
          <a:xfrm>
            <a:off x="8082754" y="5347092"/>
            <a:ext cx="1788274" cy="432000"/>
          </a:xfrm>
          <a:prstGeom prst="roundRect">
            <a:avLst/>
          </a:prstGeom>
          <a:solidFill>
            <a:srgbClr val="FFFFFF"/>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defTabSz="457200" rtl="0" fontAlgn="auto" latinLnBrk="1" hangingPunct="0">
              <a:spcBef>
                <a:spcPts val="0"/>
              </a:spcBef>
              <a:spcAft>
                <a:spcPts val="0"/>
              </a:spcAft>
              <a:buClrTx/>
              <a:buSzTx/>
              <a:buFontTx/>
              <a:buNone/>
              <a:tabLst/>
            </a:pPr>
            <a:endParaRPr kumimoji="0" lang="de-DE" sz="900" b="0" i="0" u="none" strike="noStrike" cap="none" spc="0" normalizeH="0" baseline="0" dirty="0">
              <a:ln>
                <a:noFill/>
              </a:ln>
              <a:effectLst/>
              <a:uFillTx/>
              <a:latin typeface="Oswald Light"/>
              <a:sym typeface="Oswald Light"/>
            </a:endParaRPr>
          </a:p>
        </p:txBody>
      </p:sp>
      <p:grpSp>
        <p:nvGrpSpPr>
          <p:cNvPr id="11" name="Gruppieren 10"/>
          <p:cNvGrpSpPr/>
          <p:nvPr/>
        </p:nvGrpSpPr>
        <p:grpSpPr>
          <a:xfrm>
            <a:off x="7537985" y="4742008"/>
            <a:ext cx="442604" cy="1054847"/>
            <a:chOff x="7700665" y="5080613"/>
            <a:chExt cx="442604" cy="1054847"/>
          </a:xfrm>
        </p:grpSpPr>
        <p:sp>
          <p:nvSpPr>
            <p:cNvPr id="12" name="Abgerundetes Rechteck 11"/>
            <p:cNvSpPr/>
            <p:nvPr/>
          </p:nvSpPr>
          <p:spPr>
            <a:xfrm>
              <a:off x="7700665" y="5141529"/>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13" name="Rechteck 12"/>
            <p:cNvSpPr/>
            <p:nvPr/>
          </p:nvSpPr>
          <p:spPr>
            <a:xfrm>
              <a:off x="7818603" y="5257602"/>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8</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14" name="Auf der gleichen Seite des Rechtecks liegende Ecken abrunden 13"/>
            <p:cNvSpPr/>
            <p:nvPr/>
          </p:nvSpPr>
          <p:spPr>
            <a:xfrm>
              <a:off x="7700665" y="5080613"/>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DEZ </a:t>
              </a:r>
              <a:endParaRPr lang="de-DE" sz="700" b="1" dirty="0">
                <a:latin typeface="Oswald Light"/>
                <a:ea typeface="Roboto Light" pitchFamily="2" charset="0"/>
              </a:endParaRPr>
            </a:p>
          </p:txBody>
        </p:sp>
        <p:sp>
          <p:nvSpPr>
            <p:cNvPr id="15" name="Rechteck 14"/>
            <p:cNvSpPr/>
            <p:nvPr/>
          </p:nvSpPr>
          <p:spPr>
            <a:xfrm>
              <a:off x="7766932" y="5385910"/>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sp>
          <p:nvSpPr>
            <p:cNvPr id="16" name="Abgerundetes Rechteck 15"/>
            <p:cNvSpPr/>
            <p:nvPr/>
          </p:nvSpPr>
          <p:spPr>
            <a:xfrm>
              <a:off x="7706706" y="5746614"/>
              <a:ext cx="430788" cy="371084"/>
            </a:xfrm>
            <a:prstGeom prst="roundRect">
              <a:avLst/>
            </a:prstGeom>
            <a:solidFill>
              <a:schemeClr val="bg1"/>
            </a:solidFill>
            <a:ln w="6350" cap="flat">
              <a:solidFill>
                <a:schemeClr val="bg1">
                  <a:lumMod val="8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l" defTabSz="457200" rtl="0" fontAlgn="auto" latinLnBrk="1" hangingPunct="0">
                <a:lnSpc>
                  <a:spcPts val="3600"/>
                </a:lnSpc>
                <a:spcBef>
                  <a:spcPts val="0"/>
                </a:spcBef>
                <a:spcAft>
                  <a:spcPts val="0"/>
                </a:spcAft>
                <a:buClrTx/>
                <a:buSzTx/>
                <a:buFontTx/>
                <a:buNone/>
                <a:tabLst/>
              </a:pPr>
              <a:endParaRPr kumimoji="0" lang="de-DE" sz="2800" b="0" i="0" u="none" strike="noStrike" cap="none" spc="0" normalizeH="0" baseline="0" dirty="0">
                <a:ln>
                  <a:noFill/>
                </a:ln>
                <a:solidFill>
                  <a:srgbClr val="000000"/>
                </a:solidFill>
                <a:effectLst/>
                <a:uFillTx/>
                <a:latin typeface="Oswald Light"/>
                <a:sym typeface="Oswald Light"/>
              </a:endParaRPr>
            </a:p>
          </p:txBody>
        </p:sp>
        <p:sp>
          <p:nvSpPr>
            <p:cNvPr id="17" name="Rechteck 16"/>
            <p:cNvSpPr/>
            <p:nvPr/>
          </p:nvSpPr>
          <p:spPr>
            <a:xfrm>
              <a:off x="7824644" y="5862687"/>
              <a:ext cx="196114"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Roboto Light" pitchFamily="2" charset="0"/>
                  <a:ea typeface="Roboto Light" pitchFamily="2" charset="0"/>
                  <a:sym typeface="Oswald Light"/>
                </a:rPr>
                <a:t>x</a:t>
              </a:r>
              <a:endParaRPr kumimoji="0" lang="de-DE" sz="1200" b="1" i="0" u="none" strike="noStrike" cap="none" spc="0" normalizeH="0" baseline="0" dirty="0">
                <a:ln>
                  <a:noFill/>
                </a:ln>
                <a:solidFill>
                  <a:srgbClr val="000000"/>
                </a:solidFill>
                <a:effectLst/>
                <a:uFillTx/>
                <a:latin typeface="Roboto Light" pitchFamily="2" charset="0"/>
                <a:ea typeface="Roboto Light" pitchFamily="2" charset="0"/>
                <a:sym typeface="Oswald Light"/>
              </a:endParaRPr>
            </a:p>
          </p:txBody>
        </p:sp>
        <p:sp>
          <p:nvSpPr>
            <p:cNvPr id="18" name="Auf der gleichen Seite des Rechtecks liegende Ecken abrunden 17"/>
            <p:cNvSpPr/>
            <p:nvPr/>
          </p:nvSpPr>
          <p:spPr>
            <a:xfrm>
              <a:off x="7706706" y="5685698"/>
              <a:ext cx="436563" cy="144000"/>
            </a:xfrm>
            <a:prstGeom prst="round2Same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smtClean="0">
                  <a:latin typeface="Oswald Light"/>
                  <a:ea typeface="Roboto Light" pitchFamily="2" charset="0"/>
                </a:rPr>
                <a:t>JAN</a:t>
              </a:r>
              <a:endParaRPr lang="de-DE" sz="700" b="1" dirty="0">
                <a:latin typeface="Oswald Light"/>
                <a:ea typeface="Roboto Light" pitchFamily="2" charset="0"/>
              </a:endParaRPr>
            </a:p>
          </p:txBody>
        </p:sp>
        <p:sp>
          <p:nvSpPr>
            <p:cNvPr id="19" name="Rechteck 18"/>
            <p:cNvSpPr/>
            <p:nvPr/>
          </p:nvSpPr>
          <p:spPr>
            <a:xfrm>
              <a:off x="7775861" y="5990995"/>
              <a:ext cx="298255" cy="14446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0" marR="0" indent="0" algn="ctr" defTabSz="457200" rtl="0" fontAlgn="auto" latinLnBrk="1" hangingPunct="0">
                <a:spcBef>
                  <a:spcPts val="0"/>
                </a:spcBef>
                <a:spcAft>
                  <a:spcPts val="0"/>
                </a:spcAft>
                <a:buClrTx/>
                <a:buSzTx/>
                <a:buFontTx/>
                <a:buNone/>
                <a:tabLst/>
              </a:pPr>
              <a:r>
                <a:rPr kumimoji="0" lang="de-DE" sz="700" b="0" i="0" u="none" strike="noStrike" cap="none" spc="0" normalizeH="0" baseline="0" dirty="0" smtClean="0">
                  <a:ln>
                    <a:noFill/>
                  </a:ln>
                  <a:solidFill>
                    <a:srgbClr val="000000"/>
                  </a:solidFill>
                  <a:effectLst/>
                  <a:uFillTx/>
                  <a:latin typeface="Oswald Light"/>
                  <a:ea typeface="Roboto Light" pitchFamily="2" charset="0"/>
                  <a:sym typeface="Oswald Light"/>
                </a:rPr>
                <a:t>Do</a:t>
              </a:r>
              <a:endParaRPr kumimoji="0" lang="de-DE" sz="700" b="0" i="0" u="none" strike="noStrike" cap="none" spc="0" normalizeH="0" baseline="0" dirty="0">
                <a:ln>
                  <a:noFill/>
                </a:ln>
                <a:solidFill>
                  <a:srgbClr val="000000"/>
                </a:solidFill>
                <a:effectLst/>
                <a:uFillTx/>
                <a:latin typeface="Oswald Light"/>
                <a:ea typeface="Roboto Light" pitchFamily="2" charset="0"/>
                <a:sym typeface="Oswald Light"/>
              </a:endParaRPr>
            </a:p>
          </p:txBody>
        </p:sp>
      </p:grpSp>
      <p:sp>
        <p:nvSpPr>
          <p:cNvPr id="20" name="Textfeld 19"/>
          <p:cNvSpPr txBox="1"/>
          <p:nvPr/>
        </p:nvSpPr>
        <p:spPr>
          <a:xfrm>
            <a:off x="8076714" y="5346228"/>
            <a:ext cx="1692210" cy="253916"/>
          </a:xfrm>
          <a:prstGeom prst="rect">
            <a:avLst/>
          </a:prstGeom>
          <a:noFill/>
        </p:spPr>
        <p:txBody>
          <a:bodyPr wrap="square" rtlCol="0">
            <a:spAutoFit/>
          </a:bodyPr>
          <a:lstStyle/>
          <a:p>
            <a:r>
              <a:rPr lang="de-DE" sz="1050" dirty="0" smtClean="0">
                <a:latin typeface="Oswald Light"/>
                <a:sym typeface="Oswald Light"/>
              </a:rPr>
              <a:t>Wirtschaft </a:t>
            </a:r>
            <a:r>
              <a:rPr lang="de-DE" sz="1050" dirty="0">
                <a:latin typeface="Oswald Light"/>
                <a:sym typeface="Oswald Light"/>
              </a:rPr>
              <a:t>neu </a:t>
            </a:r>
            <a:r>
              <a:rPr lang="de-DE" sz="1050" dirty="0" smtClean="0">
                <a:latin typeface="Oswald Light"/>
                <a:sym typeface="Oswald Light"/>
              </a:rPr>
              <a:t>denken</a:t>
            </a:r>
            <a:endParaRPr lang="de-DE" sz="1050" dirty="0"/>
          </a:p>
        </p:txBody>
      </p:sp>
      <p:sp>
        <p:nvSpPr>
          <p:cNvPr id="21" name="Textfeld 20"/>
          <p:cNvSpPr txBox="1"/>
          <p:nvPr/>
        </p:nvSpPr>
        <p:spPr>
          <a:xfrm>
            <a:off x="8081858" y="4758509"/>
            <a:ext cx="1908000" cy="415498"/>
          </a:xfrm>
          <a:prstGeom prst="rect">
            <a:avLst/>
          </a:prstGeom>
          <a:noFill/>
        </p:spPr>
        <p:txBody>
          <a:bodyPr wrap="square" rtlCol="0">
            <a:spAutoFit/>
          </a:bodyPr>
          <a:lstStyle/>
          <a:p>
            <a:pPr defTabSz="457200" latinLnBrk="1" hangingPunct="0"/>
            <a:r>
              <a:rPr lang="de-DE" sz="1050" b="1" dirty="0" smtClean="0">
                <a:latin typeface="Oswald Light"/>
                <a:sym typeface="Oswald Light"/>
              </a:rPr>
              <a:t>Begegnungsraum</a:t>
            </a:r>
            <a:r>
              <a:rPr lang="de-DE" sz="1050" dirty="0" smtClean="0">
                <a:latin typeface="Oswald Light"/>
                <a:sym typeface="Oswald Light"/>
              </a:rPr>
              <a:t/>
            </a:r>
            <a:br>
              <a:rPr lang="de-DE" sz="1050" dirty="0" smtClean="0">
                <a:latin typeface="Oswald Light"/>
                <a:sym typeface="Oswald Light"/>
              </a:rPr>
            </a:br>
            <a:r>
              <a:rPr lang="de-DE" sz="1050" dirty="0" smtClean="0">
                <a:latin typeface="Oswald Light"/>
                <a:sym typeface="Oswald Light"/>
              </a:rPr>
              <a:t>„Innovation </a:t>
            </a:r>
            <a:r>
              <a:rPr lang="de-DE" sz="1050" dirty="0" smtClean="0">
                <a:latin typeface="Oswald Light"/>
                <a:sym typeface="Oswald Light"/>
              </a:rPr>
              <a:t>&amp; </a:t>
            </a:r>
            <a:r>
              <a:rPr lang="de-DE" sz="1050" dirty="0" err="1" smtClean="0">
                <a:latin typeface="Oswald Light"/>
                <a:sym typeface="Oswald Light"/>
              </a:rPr>
              <a:t>Collaboration</a:t>
            </a:r>
            <a:r>
              <a:rPr lang="de-DE" sz="1050" dirty="0" smtClean="0">
                <a:latin typeface="Oswald Light"/>
                <a:sym typeface="Oswald Light"/>
              </a:rPr>
              <a:t>“</a:t>
            </a:r>
            <a:endParaRPr lang="de-DE" sz="1050" dirty="0">
              <a:latin typeface="Oswald Light"/>
              <a:sym typeface="Oswald Light"/>
            </a:endParaRPr>
          </a:p>
        </p:txBody>
      </p:sp>
    </p:spTree>
    <p:extLst>
      <p:ext uri="{BB962C8B-B14F-4D97-AF65-F5344CB8AC3E}">
        <p14:creationId xmlns:p14="http://schemas.microsoft.com/office/powerpoint/2010/main" val="2549776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 y="-15093"/>
            <a:ext cx="10075940" cy="386105"/>
          </a:xfrm>
          <a:prstGeom prst="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spcCol="0" rtlCol="0" anchor="ctr"/>
          <a:lstStyle/>
          <a:p>
            <a:pPr algn="ctr"/>
            <a:endParaRPr lang="de-DE"/>
          </a:p>
        </p:txBody>
      </p:sp>
      <p:grpSp>
        <p:nvGrpSpPr>
          <p:cNvPr id="7" name="Gruppieren 6"/>
          <p:cNvGrpSpPr/>
          <p:nvPr/>
        </p:nvGrpSpPr>
        <p:grpSpPr>
          <a:xfrm>
            <a:off x="118518" y="540271"/>
            <a:ext cx="1270141" cy="606232"/>
            <a:chOff x="107504" y="483518"/>
            <a:chExt cx="1152128" cy="412386"/>
          </a:xfrm>
        </p:grpSpPr>
        <p:pic>
          <p:nvPicPr>
            <p:cNvPr id="35" name="Grafik 34"/>
            <p:cNvPicPr>
              <a:picLocks noChangeAspect="1"/>
            </p:cNvPicPr>
            <p:nvPr/>
          </p:nvPicPr>
          <p:blipFill rotWithShape="1">
            <a:blip r:embed="rId3">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53" name="Textfeld 52"/>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a:solidFill>
                    <a:schemeClr val="bg1">
                      <a:lumMod val="50000"/>
                    </a:schemeClr>
                  </a:solidFill>
                  <a:latin typeface="Oswald Light"/>
                  <a:ea typeface="Roboto Light"/>
                  <a:cs typeface="Roboto Light"/>
                  <a:sym typeface="Roboto Light"/>
                </a:rPr>
                <a:t>TRANSFORMIERT.</a:t>
              </a:r>
            </a:p>
          </p:txBody>
        </p:sp>
      </p:grpSp>
      <p:pic>
        <p:nvPicPr>
          <p:cNvPr id="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0235"/>
            <a:ext cx="10074510" cy="343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45872" y="1704330"/>
            <a:ext cx="27119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solidFill>
                  <a:schemeClr val="bg1"/>
                </a:solidFill>
                <a:latin typeface="Oswald Light"/>
              </a:rPr>
              <a:t>HERZLICH WILLKOMMEN</a:t>
            </a:r>
            <a:endParaRPr lang="de-DE" sz="1200" dirty="0">
              <a:solidFill>
                <a:schemeClr val="bg1"/>
              </a:solidFill>
              <a:latin typeface="Oswald Light"/>
            </a:endParaRPr>
          </a:p>
        </p:txBody>
      </p:sp>
      <p:sp>
        <p:nvSpPr>
          <p:cNvPr id="3" name="Rechteck 2"/>
          <p:cNvSpPr/>
          <p:nvPr/>
        </p:nvSpPr>
        <p:spPr>
          <a:xfrm>
            <a:off x="545872" y="2005063"/>
            <a:ext cx="2711977" cy="780157"/>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latin typeface="Oswald Light"/>
              </a:rPr>
              <a:t>Acht Denkräume zur Aktivierung </a:t>
            </a:r>
            <a:r>
              <a:rPr lang="de-DE" sz="1200" dirty="0">
                <a:latin typeface="Oswald Light"/>
              </a:rPr>
              <a:t>der Gesellschaft für einen menschgerechten Weg der Digitalen </a:t>
            </a:r>
            <a:r>
              <a:rPr lang="de-DE" sz="1200" dirty="0" smtClean="0">
                <a:latin typeface="Oswald Light"/>
              </a:rPr>
              <a:t>Transformation</a:t>
            </a:r>
            <a:endParaRPr lang="de-DE" sz="1200" dirty="0">
              <a:latin typeface="Oswald Light"/>
            </a:endParaRPr>
          </a:p>
        </p:txBody>
      </p:sp>
      <p:sp>
        <p:nvSpPr>
          <p:cNvPr id="50" name="Textfeld 49"/>
          <p:cNvSpPr txBox="1"/>
          <p:nvPr/>
        </p:nvSpPr>
        <p:spPr>
          <a:xfrm>
            <a:off x="277283" y="4806741"/>
            <a:ext cx="5586611" cy="2677656"/>
          </a:xfrm>
          <a:prstGeom prst="rect">
            <a:avLst/>
          </a:prstGeom>
          <a:noFill/>
        </p:spPr>
        <p:txBody>
          <a:bodyPr wrap="square" rtlCol="0">
            <a:spAutoFit/>
          </a:bodyPr>
          <a:lstStyle/>
          <a:p>
            <a:pPr defTabSz="457200" latinLnBrk="1" hangingPunct="0"/>
            <a:r>
              <a:rPr lang="de-DE" sz="1200" b="1" dirty="0" smtClean="0">
                <a:latin typeface="Oswald Light"/>
                <a:sym typeface="Oswald Light"/>
              </a:rPr>
              <a:t>Begegnungsraum „Innovation &amp; </a:t>
            </a:r>
            <a:r>
              <a:rPr lang="de-DE" sz="1200" b="1" dirty="0" err="1" smtClean="0">
                <a:latin typeface="Oswald Light"/>
                <a:sym typeface="Oswald Light"/>
              </a:rPr>
              <a:t>Collaboration</a:t>
            </a:r>
            <a:r>
              <a:rPr lang="de-DE" sz="1200" b="1" dirty="0" smtClean="0">
                <a:latin typeface="Oswald Light"/>
                <a:sym typeface="Oswald Light"/>
              </a:rPr>
              <a:t>“</a:t>
            </a:r>
          </a:p>
          <a:p>
            <a:pPr defTabSz="457200" latinLnBrk="1" hangingPunct="0"/>
            <a:endParaRPr lang="de-DE" sz="1200" dirty="0">
              <a:latin typeface="Oswald Light"/>
              <a:sym typeface="Oswald Light"/>
            </a:endParaRPr>
          </a:p>
          <a:p>
            <a:pPr defTabSz="457200" latinLnBrk="1" hangingPunct="0"/>
            <a:r>
              <a:rPr lang="de-DE" sz="1200" dirty="0" smtClean="0">
                <a:latin typeface="Oswald Light"/>
                <a:sym typeface="Oswald Light"/>
              </a:rPr>
              <a:t>WANN:		08. Dezember 2016</a:t>
            </a:r>
          </a:p>
          <a:p>
            <a:pPr defTabSz="457200" latinLnBrk="1" hangingPunct="0"/>
            <a:endParaRPr lang="de-DE" sz="1200" dirty="0">
              <a:latin typeface="Oswald Light"/>
              <a:sym typeface="Oswald Light"/>
            </a:endParaRPr>
          </a:p>
          <a:p>
            <a:pPr defTabSz="457200" latinLnBrk="1" hangingPunct="0"/>
            <a:endParaRPr lang="de-DE" sz="1200" dirty="0" smtClean="0">
              <a:latin typeface="Oswald Light"/>
              <a:sym typeface="Oswald Light"/>
            </a:endParaRPr>
          </a:p>
          <a:p>
            <a:pPr defTabSz="457200" latinLnBrk="1" hangingPunct="0"/>
            <a:r>
              <a:rPr lang="de-DE" sz="1200" dirty="0" smtClean="0">
                <a:latin typeface="Oswald Light"/>
                <a:sym typeface="Oswald Light"/>
              </a:rPr>
              <a:t>WO: 			TZA </a:t>
            </a:r>
            <a:r>
              <a:rPr lang="de-DE" sz="1200" dirty="0" smtClean="0">
                <a:latin typeface="Oswald Light"/>
                <a:sym typeface="Oswald Light"/>
              </a:rPr>
              <a:t>Augsburg</a:t>
            </a:r>
          </a:p>
          <a:p>
            <a:pPr defTabSz="457200" latinLnBrk="1" hangingPunct="0"/>
            <a:r>
              <a:rPr lang="de-DE" sz="1200" dirty="0">
                <a:latin typeface="Oswald Light"/>
                <a:sym typeface="Oswald Light"/>
              </a:rPr>
              <a:t>	</a:t>
            </a:r>
            <a:r>
              <a:rPr lang="de-DE" sz="1200" dirty="0" smtClean="0">
                <a:latin typeface="Oswald Light"/>
                <a:sym typeface="Oswald Light"/>
              </a:rPr>
              <a:t>		Am Technologiezentrum 5</a:t>
            </a:r>
          </a:p>
          <a:p>
            <a:pPr defTabSz="457200" latinLnBrk="1" hangingPunct="0"/>
            <a:r>
              <a:rPr lang="de-DE" sz="1200" dirty="0">
                <a:latin typeface="Oswald Light"/>
                <a:sym typeface="Oswald Light"/>
              </a:rPr>
              <a:t>	</a:t>
            </a:r>
            <a:r>
              <a:rPr lang="de-DE" sz="1200" dirty="0" smtClean="0">
                <a:latin typeface="Oswald Light"/>
                <a:sym typeface="Oswald Light"/>
              </a:rPr>
              <a:t>		86159 Augsburg</a:t>
            </a:r>
            <a:endParaRPr lang="de-DE" sz="1200" dirty="0" smtClean="0">
              <a:latin typeface="Oswald Light"/>
              <a:sym typeface="Oswald Light"/>
            </a:endParaRPr>
          </a:p>
          <a:p>
            <a:pPr defTabSz="457200" latinLnBrk="1" hangingPunct="0"/>
            <a:endParaRPr lang="de-DE" sz="1200" dirty="0" smtClean="0">
              <a:latin typeface="Oswald Light"/>
              <a:sym typeface="Oswald Light"/>
            </a:endParaRPr>
          </a:p>
          <a:p>
            <a:pPr defTabSz="457200" latinLnBrk="1" hangingPunct="0"/>
            <a:r>
              <a:rPr lang="de-DE" sz="1200" dirty="0" smtClean="0">
                <a:latin typeface="Oswald Light"/>
                <a:sym typeface="Oswald Light"/>
              </a:rPr>
              <a:t>PREIS: 		Freiwilliger Eigenbetrag</a:t>
            </a:r>
            <a:endParaRPr lang="de-DE" sz="1200" dirty="0">
              <a:latin typeface="Oswald Light"/>
              <a:sym typeface="Oswald Light"/>
            </a:endParaRPr>
          </a:p>
          <a:p>
            <a:pPr defTabSz="457200" latinLnBrk="1" hangingPunct="0"/>
            <a:endParaRPr lang="de-DE" sz="1200" dirty="0" smtClean="0">
              <a:latin typeface="Oswald Light"/>
              <a:sym typeface="Oswald Light"/>
            </a:endParaRPr>
          </a:p>
          <a:p>
            <a:pPr defTabSz="457200" latinLnBrk="1" hangingPunct="0"/>
            <a:r>
              <a:rPr lang="de-DE" sz="1200" dirty="0" smtClean="0">
                <a:latin typeface="Oswald Light"/>
                <a:sym typeface="Oswald Light"/>
              </a:rPr>
              <a:t>KONTAKT:		</a:t>
            </a:r>
            <a:r>
              <a:rPr lang="de-DE" sz="1200" dirty="0" err="1" smtClean="0">
                <a:latin typeface="Oswald Light"/>
                <a:sym typeface="Oswald Light"/>
              </a:rPr>
              <a:t>Philos</a:t>
            </a:r>
            <a:r>
              <a:rPr lang="de-DE" sz="1200" dirty="0" smtClean="0">
                <a:latin typeface="Oswald Light"/>
                <a:sym typeface="Oswald Light"/>
              </a:rPr>
              <a:t> GmbH</a:t>
            </a:r>
          </a:p>
          <a:p>
            <a:pPr defTabSz="457200" latinLnBrk="1" hangingPunct="0"/>
            <a:r>
              <a:rPr lang="de-DE" sz="1200" dirty="0">
                <a:latin typeface="Oswald Light"/>
                <a:sym typeface="Oswald Light"/>
              </a:rPr>
              <a:t>	</a:t>
            </a:r>
            <a:r>
              <a:rPr lang="de-DE" sz="1200" dirty="0" smtClean="0">
                <a:latin typeface="Oswald Light"/>
                <a:sym typeface="Oswald Light"/>
              </a:rPr>
              <a:t>		Weilheimer Straße 9</a:t>
            </a:r>
          </a:p>
          <a:p>
            <a:pPr defTabSz="457200" latinLnBrk="1" hangingPunct="0"/>
            <a:r>
              <a:rPr lang="de-DE" sz="1200" dirty="0">
                <a:latin typeface="Oswald Light"/>
                <a:sym typeface="Oswald Light"/>
              </a:rPr>
              <a:t>	</a:t>
            </a:r>
            <a:r>
              <a:rPr lang="de-DE" sz="1200" dirty="0" smtClean="0">
                <a:latin typeface="Oswald Light"/>
                <a:sym typeface="Oswald Light"/>
              </a:rPr>
              <a:t>		86911 Dießen am </a:t>
            </a:r>
            <a:r>
              <a:rPr lang="de-DE" sz="1200" dirty="0" smtClean="0">
                <a:latin typeface="Oswald Light"/>
                <a:sym typeface="Oswald Light"/>
              </a:rPr>
              <a:t>Ammersee</a:t>
            </a:r>
            <a:endParaRPr lang="de-DE" sz="1200" dirty="0" smtClean="0">
              <a:latin typeface="Oswald Light"/>
              <a:sym typeface="Oswald Light"/>
            </a:endParaRPr>
          </a:p>
        </p:txBody>
      </p:sp>
      <p:cxnSp>
        <p:nvCxnSpPr>
          <p:cNvPr id="51" name="Gerade Verbindung 50"/>
          <p:cNvCxnSpPr/>
          <p:nvPr/>
        </p:nvCxnSpPr>
        <p:spPr>
          <a:xfrm>
            <a:off x="356667" y="5091289"/>
            <a:ext cx="381042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7569515"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61" name="Textfeld 60"/>
          <p:cNvSpPr txBox="1"/>
          <p:nvPr/>
        </p:nvSpPr>
        <p:spPr>
          <a:xfrm>
            <a:off x="4808376" y="648165"/>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63" name="Textfeld 62"/>
          <p:cNvSpPr txBox="1"/>
          <p:nvPr/>
        </p:nvSpPr>
        <p:spPr>
          <a:xfrm>
            <a:off x="3198175" y="648165"/>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64" name="Textfeld 63"/>
          <p:cNvSpPr txBox="1"/>
          <p:nvPr/>
        </p:nvSpPr>
        <p:spPr>
          <a:xfrm>
            <a:off x="8969930" y="647365"/>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69" name="Textfeld 68"/>
          <p:cNvSpPr txBox="1"/>
          <p:nvPr/>
        </p:nvSpPr>
        <p:spPr>
          <a:xfrm>
            <a:off x="6208790" y="648165"/>
            <a:ext cx="127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sp>
        <p:nvSpPr>
          <p:cNvPr id="70" name="Textfeld 69"/>
          <p:cNvSpPr txBox="1"/>
          <p:nvPr/>
        </p:nvSpPr>
        <p:spPr>
          <a:xfrm>
            <a:off x="3923901" y="648165"/>
            <a:ext cx="79375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smtClean="0">
                <a:solidFill>
                  <a:srgbClr val="4B0082"/>
                </a:solidFill>
                <a:latin typeface="Oswald Light"/>
                <a:ea typeface="Roboto Light" pitchFamily="2" charset="0"/>
              </a:rPr>
              <a:t>Vision</a:t>
            </a:r>
            <a:endParaRPr lang="de-DE" sz="1500" b="1" dirty="0">
              <a:solidFill>
                <a:srgbClr val="4B0082"/>
              </a:solidFill>
              <a:latin typeface="Oswald Light"/>
              <a:ea typeface="Roboto Light" pitchFamily="2" charset="0"/>
            </a:endParaRPr>
          </a:p>
        </p:txBody>
      </p:sp>
      <p:sp>
        <p:nvSpPr>
          <p:cNvPr id="21" name="Textfeld 20"/>
          <p:cNvSpPr txBox="1"/>
          <p:nvPr/>
        </p:nvSpPr>
        <p:spPr>
          <a:xfrm>
            <a:off x="8159712" y="31887"/>
            <a:ext cx="635000"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000" b="0" dirty="0">
                <a:solidFill>
                  <a:schemeClr val="bg1"/>
                </a:solidFill>
                <a:latin typeface="Oswald Light"/>
              </a:rPr>
              <a:t>Kontakt</a:t>
            </a:r>
          </a:p>
        </p:txBody>
      </p:sp>
      <p:sp>
        <p:nvSpPr>
          <p:cNvPr id="22" name="Textfeld 21"/>
          <p:cNvSpPr txBox="1"/>
          <p:nvPr/>
        </p:nvSpPr>
        <p:spPr>
          <a:xfrm>
            <a:off x="7263059" y="31887"/>
            <a:ext cx="873125"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Impressum</a:t>
            </a:r>
          </a:p>
        </p:txBody>
      </p:sp>
      <p:sp>
        <p:nvSpPr>
          <p:cNvPr id="23" name="Textfeld 22"/>
          <p:cNvSpPr txBox="1"/>
          <p:nvPr/>
        </p:nvSpPr>
        <p:spPr>
          <a:xfrm>
            <a:off x="8818239" y="31887"/>
            <a:ext cx="1080000" cy="299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989" tIns="71989" rIns="71989" bIns="71989" numCol="1" spcCol="38094" rtlCol="0" anchor="t">
            <a:sp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000" dirty="0">
                <a:solidFill>
                  <a:schemeClr val="bg1"/>
                </a:solidFill>
                <a:latin typeface="Oswald Light"/>
                <a:ea typeface="Roboto Light" pitchFamily="2" charset="0"/>
              </a:rPr>
              <a:t>Mitglieder-Login </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6195" y="5188487"/>
            <a:ext cx="4045190" cy="237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447524" y="4841006"/>
            <a:ext cx="2761140" cy="307777"/>
          </a:xfrm>
          <a:prstGeom prst="rect">
            <a:avLst/>
          </a:prstGeom>
          <a:noFill/>
        </p:spPr>
        <p:txBody>
          <a:bodyPr wrap="square" rtlCol="0">
            <a:spAutoFit/>
          </a:bodyPr>
          <a:lstStyle/>
          <a:p>
            <a:r>
              <a:rPr lang="de-DE" sz="1400" dirty="0" smtClean="0">
                <a:latin typeface="Oswald Light"/>
              </a:rPr>
              <a:t>Veranstaltungsort: </a:t>
            </a:r>
            <a:endParaRPr lang="de-DE" sz="1400" dirty="0">
              <a:latin typeface="Oswald Light"/>
            </a:endParaRPr>
          </a:p>
        </p:txBody>
      </p:sp>
    </p:spTree>
    <p:extLst>
      <p:ext uri="{BB962C8B-B14F-4D97-AF65-F5344CB8AC3E}">
        <p14:creationId xmlns:p14="http://schemas.microsoft.com/office/powerpoint/2010/main" val="116789248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118518" y="108223"/>
            <a:ext cx="1270141" cy="606232"/>
            <a:chOff x="107504" y="483518"/>
            <a:chExt cx="1152128" cy="412386"/>
          </a:xfrm>
        </p:grpSpPr>
        <p:pic>
          <p:nvPicPr>
            <p:cNvPr id="35" name="Grafik 34"/>
            <p:cNvPicPr>
              <a:picLocks noChangeAspect="1"/>
            </p:cNvPicPr>
            <p:nvPr/>
          </p:nvPicPr>
          <p:blipFill rotWithShape="1">
            <a:blip r:embed="rId3">
              <a:extLst>
                <a:ext uri="{28A0092B-C50C-407E-A947-70E740481C1C}">
                  <a14:useLocalDpi xmlns:a14="http://schemas.microsoft.com/office/drawing/2010/main" val="0"/>
                </a:ext>
              </a:extLst>
            </a:blip>
            <a:srcRect b="27248"/>
            <a:stretch/>
          </p:blipFill>
          <p:spPr>
            <a:xfrm>
              <a:off x="145604" y="483518"/>
              <a:ext cx="1080120" cy="194511"/>
            </a:xfrm>
            <a:prstGeom prst="rect">
              <a:avLst/>
            </a:prstGeom>
          </p:spPr>
        </p:pic>
        <p:sp>
          <p:nvSpPr>
            <p:cNvPr id="53" name="Textfeld 52"/>
            <p:cNvSpPr txBox="1"/>
            <p:nvPr/>
          </p:nvSpPr>
          <p:spPr>
            <a:xfrm>
              <a:off x="107504" y="586415"/>
              <a:ext cx="1152128" cy="3094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b">
              <a:noAutofit/>
            </a:bodyPr>
            <a:lstStyle/>
            <a:p>
              <a:pPr algn="ctr" latinLnBrk="1" hangingPunct="0"/>
              <a:r>
                <a:rPr lang="de-DE" sz="800" dirty="0">
                  <a:solidFill>
                    <a:schemeClr val="bg1">
                      <a:lumMod val="50000"/>
                    </a:schemeClr>
                  </a:solidFill>
                  <a:latin typeface="Oswald Light"/>
                  <a:ea typeface="Roboto Light"/>
                  <a:cs typeface="Roboto Light"/>
                  <a:sym typeface="Roboto Light"/>
                </a:rPr>
                <a:t>DIGITAL.BEWUSST.</a:t>
              </a:r>
              <a:br>
                <a:rPr lang="de-DE" sz="800" dirty="0">
                  <a:solidFill>
                    <a:schemeClr val="bg1">
                      <a:lumMod val="50000"/>
                    </a:schemeClr>
                  </a:solidFill>
                  <a:latin typeface="Oswald Light"/>
                  <a:ea typeface="Roboto Light"/>
                  <a:cs typeface="Roboto Light"/>
                  <a:sym typeface="Roboto Light"/>
                </a:rPr>
              </a:br>
              <a:r>
                <a:rPr lang="de-DE" sz="800" dirty="0">
                  <a:solidFill>
                    <a:schemeClr val="bg1">
                      <a:lumMod val="50000"/>
                    </a:schemeClr>
                  </a:solidFill>
                  <a:latin typeface="Oswald Light"/>
                  <a:ea typeface="Roboto Light"/>
                  <a:cs typeface="Roboto Light"/>
                  <a:sym typeface="Roboto Light"/>
                </a:rPr>
                <a:t>TRANSFORMIERT.</a:t>
              </a:r>
            </a:p>
          </p:txBody>
        </p:sp>
      </p:grpSp>
      <p:sp>
        <p:nvSpPr>
          <p:cNvPr id="50" name="Textfeld 49"/>
          <p:cNvSpPr txBox="1"/>
          <p:nvPr/>
        </p:nvSpPr>
        <p:spPr>
          <a:xfrm>
            <a:off x="277283" y="972319"/>
            <a:ext cx="5586611" cy="3046988"/>
          </a:xfrm>
          <a:prstGeom prst="rect">
            <a:avLst/>
          </a:prstGeom>
          <a:noFill/>
        </p:spPr>
        <p:txBody>
          <a:bodyPr wrap="square" rtlCol="0">
            <a:spAutoFit/>
          </a:bodyPr>
          <a:lstStyle/>
          <a:p>
            <a:pPr defTabSz="457200" latinLnBrk="1" hangingPunct="0"/>
            <a:r>
              <a:rPr lang="de-DE" sz="1200" b="1" dirty="0" smtClean="0">
                <a:latin typeface="Oswald Light"/>
                <a:sym typeface="Oswald Light"/>
              </a:rPr>
              <a:t>Begegnungsraum „Innovation &amp; </a:t>
            </a:r>
            <a:r>
              <a:rPr lang="de-DE" sz="1200" b="1" dirty="0" err="1" smtClean="0">
                <a:latin typeface="Oswald Light"/>
                <a:sym typeface="Oswald Light"/>
              </a:rPr>
              <a:t>Collaboration</a:t>
            </a:r>
            <a:r>
              <a:rPr lang="de-DE" sz="1200" b="1" dirty="0" smtClean="0">
                <a:latin typeface="Oswald Light"/>
                <a:sym typeface="Oswald Light"/>
              </a:rPr>
              <a:t>“</a:t>
            </a:r>
          </a:p>
          <a:p>
            <a:pPr defTabSz="457200" latinLnBrk="1" hangingPunct="0"/>
            <a:endParaRPr lang="de-DE" sz="1200" dirty="0">
              <a:latin typeface="Oswald Light"/>
              <a:sym typeface="Oswald Light"/>
            </a:endParaRPr>
          </a:p>
          <a:p>
            <a:pPr defTabSz="457200" latinLnBrk="1" hangingPunct="0"/>
            <a:r>
              <a:rPr lang="de-DE" sz="1200" dirty="0" smtClean="0">
                <a:latin typeface="Oswald Light"/>
                <a:sym typeface="Oswald Light"/>
              </a:rPr>
              <a:t>WANN:		08. Dezember 2016</a:t>
            </a:r>
          </a:p>
          <a:p>
            <a:pPr defTabSz="457200" latinLnBrk="1" hangingPunct="0"/>
            <a:endParaRPr lang="de-DE" sz="1200" dirty="0">
              <a:latin typeface="Oswald Light"/>
              <a:sym typeface="Oswald Light"/>
            </a:endParaRPr>
          </a:p>
          <a:p>
            <a:pPr defTabSz="457200" latinLnBrk="1" hangingPunct="0"/>
            <a:endParaRPr lang="de-DE" sz="1200" dirty="0" smtClean="0">
              <a:latin typeface="Oswald Light"/>
              <a:sym typeface="Oswald Light"/>
            </a:endParaRPr>
          </a:p>
          <a:p>
            <a:pPr defTabSz="457200" latinLnBrk="1" hangingPunct="0"/>
            <a:r>
              <a:rPr lang="de-DE" sz="1200" dirty="0" smtClean="0">
                <a:latin typeface="Oswald Light"/>
                <a:sym typeface="Oswald Light"/>
              </a:rPr>
              <a:t>WO: 			TZA </a:t>
            </a:r>
            <a:r>
              <a:rPr lang="de-DE" sz="1200" dirty="0" smtClean="0">
                <a:latin typeface="Oswald Light"/>
                <a:sym typeface="Oswald Light"/>
              </a:rPr>
              <a:t>Augsburg</a:t>
            </a:r>
          </a:p>
          <a:p>
            <a:pPr defTabSz="457200" latinLnBrk="1" hangingPunct="0"/>
            <a:r>
              <a:rPr lang="de-DE" sz="1200" dirty="0">
                <a:latin typeface="Oswald Light"/>
                <a:sym typeface="Oswald Light"/>
              </a:rPr>
              <a:t>	</a:t>
            </a:r>
            <a:r>
              <a:rPr lang="de-DE" sz="1200" dirty="0" smtClean="0">
                <a:latin typeface="Oswald Light"/>
                <a:sym typeface="Oswald Light"/>
              </a:rPr>
              <a:t>		</a:t>
            </a:r>
            <a:r>
              <a:rPr lang="de-DE" sz="1200" dirty="0">
                <a:latin typeface="Oswald Light"/>
                <a:sym typeface="Oswald Light"/>
              </a:rPr>
              <a:t>Am Technologiezentrum 5</a:t>
            </a:r>
          </a:p>
          <a:p>
            <a:pPr defTabSz="457200" latinLnBrk="1" hangingPunct="0"/>
            <a:r>
              <a:rPr lang="de-DE" sz="1200" dirty="0">
                <a:latin typeface="Oswald Light"/>
                <a:sym typeface="Oswald Light"/>
              </a:rPr>
              <a:t>			86159 Augsburg</a:t>
            </a:r>
          </a:p>
          <a:p>
            <a:pPr defTabSz="457200" latinLnBrk="1" hangingPunct="0"/>
            <a:endParaRPr lang="de-DE" sz="1200" dirty="0" smtClean="0">
              <a:latin typeface="Oswald Light"/>
              <a:sym typeface="Oswald Light"/>
            </a:endParaRPr>
          </a:p>
          <a:p>
            <a:pPr defTabSz="457200" latinLnBrk="1" hangingPunct="0"/>
            <a:r>
              <a:rPr lang="de-DE" sz="1200" dirty="0" smtClean="0">
                <a:latin typeface="Oswald Light"/>
                <a:sym typeface="Oswald Light"/>
              </a:rPr>
              <a:t>PREIS: 		Freiwilliger Eigenbetrag</a:t>
            </a:r>
            <a:endParaRPr lang="de-DE" sz="1200" dirty="0">
              <a:latin typeface="Oswald Light"/>
              <a:sym typeface="Oswald Light"/>
            </a:endParaRPr>
          </a:p>
          <a:p>
            <a:pPr defTabSz="457200" latinLnBrk="1" hangingPunct="0"/>
            <a:endParaRPr lang="de-DE" sz="1200" dirty="0" smtClean="0">
              <a:latin typeface="Oswald Light"/>
              <a:sym typeface="Oswald Light"/>
            </a:endParaRPr>
          </a:p>
          <a:p>
            <a:pPr defTabSz="457200" latinLnBrk="1" hangingPunct="0"/>
            <a:r>
              <a:rPr lang="de-DE" sz="1200" dirty="0" smtClean="0">
                <a:latin typeface="Oswald Light"/>
                <a:sym typeface="Oswald Light"/>
              </a:rPr>
              <a:t>KONTAKT:		</a:t>
            </a:r>
            <a:r>
              <a:rPr lang="de-DE" sz="1200" dirty="0" err="1" smtClean="0">
                <a:latin typeface="Oswald Light"/>
                <a:sym typeface="Oswald Light"/>
              </a:rPr>
              <a:t>Philos</a:t>
            </a:r>
            <a:r>
              <a:rPr lang="de-DE" sz="1200" dirty="0" smtClean="0">
                <a:latin typeface="Oswald Light"/>
                <a:sym typeface="Oswald Light"/>
              </a:rPr>
              <a:t> GmbH</a:t>
            </a:r>
          </a:p>
          <a:p>
            <a:pPr defTabSz="457200" latinLnBrk="1" hangingPunct="0"/>
            <a:r>
              <a:rPr lang="de-DE" sz="1200" dirty="0">
                <a:latin typeface="Oswald Light"/>
                <a:sym typeface="Oswald Light"/>
              </a:rPr>
              <a:t>	</a:t>
            </a:r>
            <a:r>
              <a:rPr lang="de-DE" sz="1200" dirty="0" smtClean="0">
                <a:latin typeface="Oswald Light"/>
                <a:sym typeface="Oswald Light"/>
              </a:rPr>
              <a:t>		Weilheimer Straße 9</a:t>
            </a:r>
          </a:p>
          <a:p>
            <a:pPr defTabSz="457200" latinLnBrk="1" hangingPunct="0"/>
            <a:r>
              <a:rPr lang="de-DE" sz="1200" dirty="0">
                <a:latin typeface="Oswald Light"/>
                <a:sym typeface="Oswald Light"/>
              </a:rPr>
              <a:t>	</a:t>
            </a:r>
            <a:r>
              <a:rPr lang="de-DE" sz="1200" dirty="0" smtClean="0">
                <a:latin typeface="Oswald Light"/>
                <a:sym typeface="Oswald Light"/>
              </a:rPr>
              <a:t>		86911 Dießen am Ammersee</a:t>
            </a:r>
          </a:p>
          <a:p>
            <a:pPr defTabSz="457200" latinLnBrk="1" hangingPunct="0"/>
            <a:endParaRPr lang="de-DE" sz="1200" dirty="0">
              <a:latin typeface="Oswald Light"/>
              <a:sym typeface="Oswald Light"/>
            </a:endParaRPr>
          </a:p>
          <a:p>
            <a:pPr defTabSz="457200" latinLnBrk="1" hangingPunct="0"/>
            <a:r>
              <a:rPr lang="de-DE" sz="1200" dirty="0" smtClean="0">
                <a:latin typeface="Oswald Light"/>
                <a:sym typeface="Oswald Light"/>
              </a:rPr>
              <a:t>KATEGORIE: 	Führung &amp; Organisation</a:t>
            </a:r>
            <a:endParaRPr lang="de-DE" sz="1200" dirty="0">
              <a:latin typeface="Oswald Light"/>
              <a:sym typeface="Oswald Light"/>
            </a:endParaRPr>
          </a:p>
        </p:txBody>
      </p:sp>
      <p:cxnSp>
        <p:nvCxnSpPr>
          <p:cNvPr id="51" name="Gerade Verbindung 50"/>
          <p:cNvCxnSpPr/>
          <p:nvPr/>
        </p:nvCxnSpPr>
        <p:spPr>
          <a:xfrm>
            <a:off x="356667" y="1256867"/>
            <a:ext cx="3810423" cy="0"/>
          </a:xfrm>
          <a:prstGeom prst="line">
            <a:avLst/>
          </a:prstGeom>
          <a:ln>
            <a:solidFill>
              <a:srgbClr val="4B0082"/>
            </a:solidFill>
          </a:ln>
        </p:spPr>
        <p:style>
          <a:lnRef idx="1">
            <a:schemeClr val="accent1"/>
          </a:lnRef>
          <a:fillRef idx="0">
            <a:schemeClr val="accent1"/>
          </a:fillRef>
          <a:effectRef idx="0">
            <a:schemeClr val="accent1"/>
          </a:effectRef>
          <a:fontRef idx="minor">
            <a:schemeClr val="tx1"/>
          </a:fontRef>
        </p:style>
      </p:cxnSp>
      <p:sp>
        <p:nvSpPr>
          <p:cNvPr id="4" name="Rechteck 3"/>
          <p:cNvSpPr/>
          <p:nvPr/>
        </p:nvSpPr>
        <p:spPr>
          <a:xfrm>
            <a:off x="277283" y="4140671"/>
            <a:ext cx="9723958" cy="2862322"/>
          </a:xfrm>
          <a:prstGeom prst="rect">
            <a:avLst/>
          </a:prstGeom>
        </p:spPr>
        <p:txBody>
          <a:bodyPr wrap="square">
            <a:spAutoFit/>
          </a:bodyPr>
          <a:lstStyle/>
          <a:p>
            <a:r>
              <a:rPr lang="de-DE" sz="1200" b="1" dirty="0" smtClean="0">
                <a:solidFill>
                  <a:srgbClr val="4B0082"/>
                </a:solidFill>
                <a:latin typeface="Oswald Light"/>
              </a:rPr>
              <a:t>Auftaktveranstaltung  Begegnungsraum „Innovation &amp; </a:t>
            </a:r>
            <a:r>
              <a:rPr lang="de-DE" sz="1200" b="1" dirty="0" err="1" smtClean="0">
                <a:solidFill>
                  <a:srgbClr val="4B0082"/>
                </a:solidFill>
                <a:latin typeface="Oswald Light"/>
              </a:rPr>
              <a:t>Collaboration</a:t>
            </a:r>
            <a:r>
              <a:rPr lang="de-DE" sz="1200" b="1" dirty="0" smtClean="0">
                <a:solidFill>
                  <a:srgbClr val="4B0082"/>
                </a:solidFill>
                <a:latin typeface="Oswald Light"/>
              </a:rPr>
              <a:t>“</a:t>
            </a:r>
          </a:p>
          <a:p>
            <a:r>
              <a:rPr lang="de-DE" sz="1200" dirty="0" smtClean="0">
                <a:latin typeface="Oswald Light"/>
              </a:rPr>
              <a:t>Wie </a:t>
            </a:r>
            <a:r>
              <a:rPr lang="de-DE" sz="1200" dirty="0">
                <a:latin typeface="Oswald Light"/>
              </a:rPr>
              <a:t>gestalten wir eine attraktive Unternehmenskultur</a:t>
            </a:r>
            <a:r>
              <a:rPr lang="de-DE" sz="1200" dirty="0" smtClean="0">
                <a:latin typeface="Oswald Light"/>
              </a:rPr>
              <a:t>? Welche </a:t>
            </a:r>
            <a:r>
              <a:rPr lang="de-DE" sz="1200" dirty="0">
                <a:latin typeface="Oswald Light"/>
              </a:rPr>
              <a:t>Organisationsmodelle unterstützen eine humane Führung?</a:t>
            </a:r>
          </a:p>
          <a:p>
            <a:r>
              <a:rPr lang="de-DE" sz="1200" dirty="0">
                <a:latin typeface="Oswald Light"/>
              </a:rPr>
              <a:t>Wie gelingen uns Innovationen  in und zwischen  Unternehmen</a:t>
            </a:r>
            <a:r>
              <a:rPr lang="de-DE" sz="1200" dirty="0" smtClean="0">
                <a:latin typeface="Oswald Light"/>
              </a:rPr>
              <a:t>? Ziel </a:t>
            </a:r>
            <a:r>
              <a:rPr lang="de-DE" sz="1200" dirty="0">
                <a:latin typeface="Oswald Light"/>
              </a:rPr>
              <a:t>ist es, dass sich Entscheidungsträger und Führungsverantwortliche auf Augenhöhe begegnen und in </a:t>
            </a:r>
            <a:r>
              <a:rPr lang="de-DE" sz="1200" dirty="0" err="1">
                <a:latin typeface="Oswald Light"/>
              </a:rPr>
              <a:t>methodischstrukturierten</a:t>
            </a:r>
            <a:r>
              <a:rPr lang="de-DE" sz="1200" dirty="0">
                <a:latin typeface="Oswald Light"/>
              </a:rPr>
              <a:t> als auch experimentell-offenen Formaten das Innovationspotential der eigenen Organisation weiterentwickeln. Das Ergebnis ist nicht vorbestimmt. Es geht um …</a:t>
            </a:r>
          </a:p>
          <a:p>
            <a:pPr marL="171450" indent="-171450">
              <a:buFont typeface="Arial" panose="020B0604020202020204" pitchFamily="34" charset="0"/>
              <a:buChar char="•"/>
            </a:pPr>
            <a:r>
              <a:rPr lang="de-DE" sz="1200" dirty="0" smtClean="0">
                <a:latin typeface="Oswald Light"/>
              </a:rPr>
              <a:t>Praktisches </a:t>
            </a:r>
            <a:r>
              <a:rPr lang="de-DE" sz="1200" dirty="0">
                <a:latin typeface="Oswald Light"/>
              </a:rPr>
              <a:t>Führungs-</a:t>
            </a:r>
            <a:r>
              <a:rPr lang="de-DE" sz="1200" dirty="0" err="1">
                <a:latin typeface="Oswald Light"/>
              </a:rPr>
              <a:t>Know-How</a:t>
            </a:r>
            <a:r>
              <a:rPr lang="de-DE" sz="1200" dirty="0">
                <a:latin typeface="Oswald Light"/>
              </a:rPr>
              <a:t>, Methoden, um Innovation und Transformation zu managen</a:t>
            </a:r>
          </a:p>
          <a:p>
            <a:pPr marL="171450" indent="-171450">
              <a:buFont typeface="Arial" panose="020B0604020202020204" pitchFamily="34" charset="0"/>
              <a:buChar char="•"/>
            </a:pPr>
            <a:r>
              <a:rPr lang="de-DE" sz="1200" dirty="0" smtClean="0">
                <a:latin typeface="Oswald Light"/>
              </a:rPr>
              <a:t>Moderne </a:t>
            </a:r>
            <a:r>
              <a:rPr lang="de-DE" sz="1200" dirty="0">
                <a:latin typeface="Oswald Light"/>
              </a:rPr>
              <a:t>Leadership-Philosophien, Inspirationen, um Organisationen auf eine neue Entwicklungsstufe zu heben</a:t>
            </a:r>
          </a:p>
          <a:p>
            <a:pPr marL="171450" indent="-171450">
              <a:buFont typeface="Arial" panose="020B0604020202020204" pitchFamily="34" charset="0"/>
              <a:buChar char="•"/>
            </a:pPr>
            <a:r>
              <a:rPr lang="de-DE" sz="1200" dirty="0" smtClean="0">
                <a:latin typeface="Oswald Light"/>
              </a:rPr>
              <a:t>Begegnung</a:t>
            </a:r>
            <a:r>
              <a:rPr lang="de-DE" sz="1200" dirty="0">
                <a:latin typeface="Oswald Light"/>
              </a:rPr>
              <a:t>, Beziehungsaufbau, Vernetzung mit anderen Entscheidern,  um gemeinsam wirksamer zu </a:t>
            </a:r>
            <a:r>
              <a:rPr lang="de-DE" sz="1200" dirty="0" smtClean="0">
                <a:latin typeface="Oswald Light"/>
              </a:rPr>
              <a:t>werden</a:t>
            </a:r>
          </a:p>
          <a:p>
            <a:pPr marL="171450" indent="-171450">
              <a:buFont typeface="Arial" panose="020B0604020202020204" pitchFamily="34" charset="0"/>
              <a:buChar char="•"/>
            </a:pPr>
            <a:endParaRPr lang="de-DE" sz="1200" b="1" dirty="0">
              <a:solidFill>
                <a:srgbClr val="4B0082"/>
              </a:solidFill>
              <a:latin typeface="Oswald Light"/>
            </a:endParaRPr>
          </a:p>
          <a:p>
            <a:r>
              <a:rPr lang="de-DE" sz="1200" b="1" dirty="0" smtClean="0">
                <a:solidFill>
                  <a:srgbClr val="4B0082"/>
                </a:solidFill>
                <a:latin typeface="Oswald Light"/>
              </a:rPr>
              <a:t>Referenten:</a:t>
            </a:r>
          </a:p>
          <a:p>
            <a:r>
              <a:rPr lang="de-DE" sz="1200" dirty="0">
                <a:latin typeface="Oswald Light"/>
              </a:rPr>
              <a:t>Philipp Steck, </a:t>
            </a:r>
            <a:r>
              <a:rPr lang="de-DE" sz="1200" dirty="0" err="1">
                <a:latin typeface="Oswald Light"/>
              </a:rPr>
              <a:t>Philos</a:t>
            </a:r>
            <a:r>
              <a:rPr lang="de-DE" sz="1200" dirty="0">
                <a:latin typeface="Oswald Light"/>
              </a:rPr>
              <a:t> GmbH - „Auf der Suche nach Innovation &amp; </a:t>
            </a:r>
            <a:r>
              <a:rPr lang="de-DE" sz="1200" dirty="0" err="1">
                <a:latin typeface="Oswald Light"/>
              </a:rPr>
              <a:t>Collaboration</a:t>
            </a:r>
            <a:r>
              <a:rPr lang="de-DE" sz="1200" dirty="0">
                <a:latin typeface="Oswald Light"/>
              </a:rPr>
              <a:t>“</a:t>
            </a:r>
          </a:p>
          <a:p>
            <a:r>
              <a:rPr lang="de-DE" sz="1200" dirty="0">
                <a:latin typeface="Oswald Light"/>
              </a:rPr>
              <a:t>Stefan </a:t>
            </a:r>
            <a:r>
              <a:rPr lang="de-DE" sz="1200" dirty="0" err="1">
                <a:latin typeface="Oswald Light"/>
              </a:rPr>
              <a:t>Willkommer</a:t>
            </a:r>
            <a:r>
              <a:rPr lang="de-DE" sz="1200" dirty="0">
                <a:latin typeface="Oswald Light"/>
              </a:rPr>
              <a:t>, </a:t>
            </a:r>
            <a:r>
              <a:rPr lang="de-DE" sz="1200" dirty="0" err="1">
                <a:latin typeface="Oswald Light"/>
              </a:rPr>
              <a:t>TechDivision</a:t>
            </a:r>
            <a:r>
              <a:rPr lang="de-DE" sz="1200" dirty="0">
                <a:latin typeface="Oswald Light"/>
              </a:rPr>
              <a:t> GmbH - „Selbstorganisation &amp; Unternehmenskultur“</a:t>
            </a:r>
          </a:p>
          <a:p>
            <a:r>
              <a:rPr lang="de-DE" sz="1200" dirty="0">
                <a:latin typeface="Oswald Light"/>
              </a:rPr>
              <a:t>Alexander </a:t>
            </a:r>
            <a:r>
              <a:rPr lang="de-DE" sz="1200" dirty="0" err="1">
                <a:latin typeface="Oswald Light"/>
              </a:rPr>
              <a:t>Schwedeler</a:t>
            </a:r>
            <a:r>
              <a:rPr lang="de-DE" sz="1200" dirty="0">
                <a:latin typeface="Oswald Light"/>
              </a:rPr>
              <a:t>, IMO - Institut für Mensch- und Organisationsentwicklung - „Biotope für Innovationen</a:t>
            </a:r>
            <a:r>
              <a:rPr lang="de-DE" sz="1200" dirty="0" smtClean="0">
                <a:latin typeface="Oswald Light"/>
              </a:rPr>
              <a:t>“</a:t>
            </a:r>
          </a:p>
          <a:p>
            <a:endParaRPr lang="de-DE" sz="1200" dirty="0">
              <a:latin typeface="Oswald Light"/>
            </a:endParaRPr>
          </a:p>
          <a:p>
            <a:r>
              <a:rPr lang="de-DE" sz="1200" b="1" dirty="0">
                <a:solidFill>
                  <a:srgbClr val="4B0082"/>
                </a:solidFill>
                <a:latin typeface="Oswald Light"/>
              </a:rPr>
              <a:t>Anfahrt:</a:t>
            </a:r>
            <a:endParaRPr lang="de-DE" sz="1200" b="1" dirty="0">
              <a:solidFill>
                <a:srgbClr val="4B0082"/>
              </a:solidFill>
              <a:latin typeface="Oswald Light"/>
            </a:endParaRPr>
          </a:p>
        </p:txBody>
      </p:sp>
      <p:sp>
        <p:nvSpPr>
          <p:cNvPr id="15" name="Textfeld 14"/>
          <p:cNvSpPr txBox="1"/>
          <p:nvPr/>
        </p:nvSpPr>
        <p:spPr>
          <a:xfrm>
            <a:off x="4874569" y="972319"/>
            <a:ext cx="2761140" cy="307777"/>
          </a:xfrm>
          <a:prstGeom prst="rect">
            <a:avLst/>
          </a:prstGeom>
          <a:noFill/>
        </p:spPr>
        <p:txBody>
          <a:bodyPr wrap="square" rtlCol="0">
            <a:spAutoFit/>
          </a:bodyPr>
          <a:lstStyle/>
          <a:p>
            <a:r>
              <a:rPr lang="de-DE" sz="1400" dirty="0" smtClean="0">
                <a:latin typeface="Oswald Light"/>
              </a:rPr>
              <a:t>Veranstaltungsort: </a:t>
            </a:r>
            <a:endParaRPr lang="de-DE" sz="1400" dirty="0">
              <a:latin typeface="Oswald Light"/>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791" y="1370509"/>
            <a:ext cx="4045190" cy="237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feld 16"/>
          <p:cNvSpPr txBox="1"/>
          <p:nvPr/>
        </p:nvSpPr>
        <p:spPr>
          <a:xfrm>
            <a:off x="7569515" y="236787"/>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Downloads</a:t>
            </a:r>
          </a:p>
        </p:txBody>
      </p:sp>
      <p:sp>
        <p:nvSpPr>
          <p:cNvPr id="18" name="Textfeld 17"/>
          <p:cNvSpPr txBox="1"/>
          <p:nvPr/>
        </p:nvSpPr>
        <p:spPr>
          <a:xfrm>
            <a:off x="4808376" y="236787"/>
            <a:ext cx="1309688"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Denkräume</a:t>
            </a:r>
          </a:p>
        </p:txBody>
      </p:sp>
      <p:sp>
        <p:nvSpPr>
          <p:cNvPr id="19" name="Textfeld 18"/>
          <p:cNvSpPr txBox="1"/>
          <p:nvPr/>
        </p:nvSpPr>
        <p:spPr>
          <a:xfrm>
            <a:off x="3198175" y="236787"/>
            <a:ext cx="635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defPPr>
              <a:defRPr lang="de-DE"/>
            </a:defPPr>
            <a:lvl1pPr marR="0" indent="0" fontAlgn="auto" latinLnBrk="1" hangingPunct="0">
              <a:spcAft>
                <a:spcPts val="0"/>
              </a:spcAft>
              <a:buClrTx/>
              <a:buSzTx/>
              <a:buFontTx/>
              <a:buNone/>
              <a:tabLst/>
              <a:defRPr kumimoji="0" sz="1400" b="1" i="0" u="none" strike="noStrike" cap="none" spc="0" normalizeH="0" baseline="0">
                <a:ln>
                  <a:noFill/>
                </a:ln>
                <a:solidFill>
                  <a:schemeClr val="accent5"/>
                </a:solidFill>
                <a:effectLst/>
                <a:uFillTx/>
                <a:latin typeface="Roboto Light" pitchFamily="2" charset="0"/>
                <a:ea typeface="Roboto Light" pitchFamily="2" charset="0"/>
              </a:defRPr>
            </a:lvl1pPr>
          </a:lstStyle>
          <a:p>
            <a:r>
              <a:rPr lang="de-DE" sz="1500" dirty="0">
                <a:solidFill>
                  <a:srgbClr val="4B0082"/>
                </a:solidFill>
                <a:latin typeface="Oswald Light"/>
              </a:rPr>
              <a:t>Blog</a:t>
            </a:r>
          </a:p>
        </p:txBody>
      </p:sp>
      <p:sp>
        <p:nvSpPr>
          <p:cNvPr id="20" name="Textfeld 19"/>
          <p:cNvSpPr txBox="1"/>
          <p:nvPr/>
        </p:nvSpPr>
        <p:spPr>
          <a:xfrm>
            <a:off x="8969930" y="235988"/>
            <a:ext cx="1071563" cy="350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Über uns</a:t>
            </a:r>
          </a:p>
        </p:txBody>
      </p:sp>
      <p:sp>
        <p:nvSpPr>
          <p:cNvPr id="21" name="Textfeld 20"/>
          <p:cNvSpPr txBox="1"/>
          <p:nvPr/>
        </p:nvSpPr>
        <p:spPr>
          <a:xfrm>
            <a:off x="6208790" y="236787"/>
            <a:ext cx="127000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a:solidFill>
                  <a:srgbClr val="4B0082"/>
                </a:solidFill>
                <a:latin typeface="Oswald Light"/>
                <a:ea typeface="Roboto Light" pitchFamily="2" charset="0"/>
              </a:rPr>
              <a:t>Mitmachen</a:t>
            </a:r>
          </a:p>
        </p:txBody>
      </p:sp>
      <p:sp>
        <p:nvSpPr>
          <p:cNvPr id="22" name="Textfeld 21"/>
          <p:cNvSpPr txBox="1"/>
          <p:nvPr/>
        </p:nvSpPr>
        <p:spPr>
          <a:xfrm>
            <a:off x="3923901" y="236787"/>
            <a:ext cx="793750" cy="349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lvl1pPr marL="0" marR="0" indent="0" algn="l" defTabSz="914400" rtl="0" fontAlgn="auto" latinLnBrk="1" hangingPunct="0">
              <a:spcAft>
                <a:spcPts val="0"/>
              </a:spcAft>
              <a:buClrTx/>
              <a:buSzTx/>
              <a:buFontTx/>
              <a:buNone/>
              <a:tabLst/>
              <a:defRPr kumimoji="0" sz="1200" b="0" i="0" u="none" strike="noStrike" cap="none" spc="0" normalizeH="0" baseline="0">
                <a:ln>
                  <a:noFill/>
                </a:ln>
                <a:solidFill>
                  <a:srgbClr val="000000"/>
                </a:solidFill>
                <a:effectLst/>
                <a:uFillTx/>
              </a:defRPr>
            </a:lvl1pPr>
          </a:lstStyle>
          <a:p>
            <a:r>
              <a:rPr lang="de-DE" sz="1500" b="1" dirty="0" smtClean="0">
                <a:solidFill>
                  <a:srgbClr val="4B0082"/>
                </a:solidFill>
                <a:latin typeface="Oswald Light"/>
                <a:ea typeface="Roboto Light" pitchFamily="2" charset="0"/>
              </a:rPr>
              <a:t>Vision</a:t>
            </a:r>
            <a:endParaRPr lang="de-DE" sz="1500" b="1" dirty="0">
              <a:solidFill>
                <a:srgbClr val="4B0082"/>
              </a:solidFill>
              <a:latin typeface="Oswald Light"/>
              <a:ea typeface="Roboto Light" pitchFamily="2" charset="0"/>
            </a:endParaRPr>
          </a:p>
        </p:txBody>
      </p:sp>
    </p:spTree>
    <p:extLst>
      <p:ext uri="{BB962C8B-B14F-4D97-AF65-F5344CB8AC3E}">
        <p14:creationId xmlns:p14="http://schemas.microsoft.com/office/powerpoint/2010/main" val="410649891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Default">
      <a:dk1>
        <a:srgbClr val="000000"/>
      </a:dk1>
      <a:lt1>
        <a:srgbClr val="FFFFFF"/>
      </a:lt1>
      <a:dk2>
        <a:srgbClr val="A7A7A7"/>
      </a:dk2>
      <a:lt2>
        <a:srgbClr val="535353"/>
      </a:lt2>
      <a:accent1>
        <a:srgbClr val="974806"/>
      </a:accent1>
      <a:accent2>
        <a:srgbClr val="E36C09"/>
      </a:accent2>
      <a:accent3>
        <a:srgbClr val="FAC08F"/>
      </a:accent3>
      <a:accent4>
        <a:srgbClr val="262626"/>
      </a:accent4>
      <a:accent5>
        <a:srgbClr val="3F3F3F"/>
      </a:accent5>
      <a:accent6>
        <a:srgbClr val="7F7F7F"/>
      </a:accent6>
      <a:hlink>
        <a:srgbClr val="0000FF"/>
      </a:hlink>
      <a:folHlink>
        <a:srgbClr val="FF00FF"/>
      </a:folHlink>
    </a:clrScheme>
    <a:fontScheme name="Default">
      <a:majorFont>
        <a:latin typeface="Avenir Roman"/>
        <a:ea typeface="Avenir Roman"/>
        <a:cs typeface="Avenir Roman"/>
      </a:majorFont>
      <a:minorFont>
        <a:latin typeface="Oswald Light"/>
        <a:ea typeface="Oswald Light"/>
        <a:cs typeface="Oswald Light"/>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74806"/>
          </a:solidFill>
          <a:prstDash val="solid"/>
          <a:bevel/>
        </a:ln>
        <a:effectLst/>
      </a:spPr>
      <a:bodyPr rot="0" spcFirstLastPara="1" vertOverflow="overflow" horzOverflow="overflow" vert="horz" wrap="square" lIns="72000" tIns="72000" rIns="72000" bIns="72000" numCol="1" spcCol="38100" rtlCol="0" anchor="ctr">
        <a:spAutoFit/>
      </a:bodyPr>
      <a:lstStyle>
        <a:defPPr marL="0" marR="0" indent="0" algn="l" defTabSz="457200" rtl="0" fontAlgn="auto" latinLnBrk="1" hangingPunct="0">
          <a:lnSpc>
            <a:spcPts val="36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Oswald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974806"/>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2000" tIns="72000" rIns="72000" bIns="72000" numCol="1" spcCol="38100" rtlCol="0" anchor="t">
        <a:spAutoFit/>
      </a:bodyPr>
      <a:lstStyle>
        <a:defPPr marL="0" marR="0" indent="0" algn="l" defTabSz="914400" rtl="0" fontAlgn="auto" latinLnBrk="1" hangingPunct="0">
          <a:lnSpc>
            <a:spcPts val="2100"/>
          </a:lnSpc>
          <a:spcBef>
            <a:spcPts val="1600"/>
          </a:spcBef>
          <a:spcAft>
            <a:spcPts val="0"/>
          </a:spcAft>
          <a:buClrTx/>
          <a:buSzTx/>
          <a:buFontTx/>
          <a:buNone/>
          <a:tabLst/>
          <a:defRPr kumimoji="0" sz="1600" b="0" i="0" u="none" strike="noStrike" cap="none" spc="0" normalizeH="0" baseline="0">
            <a:ln>
              <a:noFill/>
            </a:ln>
            <a:solidFill>
              <a:srgbClr val="000000"/>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1957</Words>
  <Application>Microsoft Office PowerPoint</Application>
  <PresentationFormat>Benutzerdefiniert</PresentationFormat>
  <Paragraphs>673</Paragraphs>
  <Slides>38</Slides>
  <Notes>19</Notes>
  <HiddenSlides>0</HiddenSlides>
  <MMClips>0</MMClips>
  <ScaleCrop>false</ScaleCrop>
  <HeadingPairs>
    <vt:vector size="4" baseType="variant">
      <vt:variant>
        <vt:lpstr>Design</vt:lpstr>
      </vt:variant>
      <vt:variant>
        <vt:i4>2</vt:i4>
      </vt:variant>
      <vt:variant>
        <vt:lpstr>Folientitel</vt:lpstr>
      </vt:variant>
      <vt:variant>
        <vt:i4>38</vt:i4>
      </vt:variant>
    </vt:vector>
  </HeadingPairs>
  <TitlesOfParts>
    <vt:vector size="40" baseType="lpstr">
      <vt:lpstr>Larissa</vt:lpstr>
      <vt:lpstr>1_Default</vt:lpstr>
      <vt:lpstr>Designvorschlag Website Philos Denkraum  - Dazu bitte den zugehörigen Leitfaden lesen -</vt:lpstr>
      <vt:lpstr>Startseite Philos-Denkraum </vt:lpstr>
      <vt:lpstr>PowerPoint-Präsentation</vt:lpstr>
      <vt:lpstr>PowerPoint-Präsentation</vt:lpstr>
      <vt:lpstr>PowerPoint-Präsentation</vt:lpstr>
      <vt:lpstr>PowerPoint-Präsentation</vt:lpstr>
      <vt:lpstr>Beim Anwählen eines Termins (rechte Sidebar)</vt:lpstr>
      <vt:lpstr>PowerPoint-Präsentation</vt:lpstr>
      <vt:lpstr>PowerPoint-Präsentation</vt:lpstr>
      <vt:lpstr>Menüpunkt Vision</vt:lpstr>
      <vt:lpstr>PowerPoint-Präsentation</vt:lpstr>
      <vt:lpstr>Menüpunkt Denkräume</vt:lpstr>
      <vt:lpstr>PowerPoint-Präsentation</vt:lpstr>
      <vt:lpstr>PowerPoint-Präsentation</vt:lpstr>
      <vt:lpstr>PowerPoint-Präsentation</vt:lpstr>
      <vt:lpstr>PowerPoint-Präsentation</vt:lpstr>
      <vt:lpstr>PowerPoint-Präsentation</vt:lpstr>
      <vt:lpstr>Menüpunkt Mitmachen</vt:lpstr>
      <vt:lpstr>PowerPoint-Präsentation</vt:lpstr>
      <vt:lpstr>Menüpunkt Downloads</vt:lpstr>
      <vt:lpstr>PowerPoint-Präsentation</vt:lpstr>
      <vt:lpstr>Menüpunkt Über uns</vt:lpstr>
      <vt:lpstr>PowerPoint-Präsentation</vt:lpstr>
      <vt:lpstr>PowerPoint-Präsentation</vt:lpstr>
      <vt:lpstr>PowerPoint-Präsentation</vt:lpstr>
      <vt:lpstr>PowerPoint-Präsentation</vt:lpstr>
      <vt:lpstr>Back-Up</vt:lpstr>
      <vt:lpstr>An dieses Theme habe ich mich angelehnt</vt:lpstr>
      <vt:lpstr>Responsive Theme</vt:lpstr>
      <vt:lpstr>Responsive Theme</vt:lpstr>
      <vt:lpstr>Responsive Theme</vt:lpstr>
      <vt:lpstr>Responsive Theme</vt:lpstr>
      <vt:lpstr>Responsive Theme</vt:lpstr>
      <vt:lpstr>Responsive Theme</vt:lpstr>
      <vt:lpstr>Beispiel Acht Denkräume</vt:lpstr>
      <vt:lpstr>Beispiel News-Themen</vt:lpstr>
      <vt:lpstr>Farbmaster</vt:lpstr>
      <vt:lpstr>Startseite-Bild „Denkraum“ von iStock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Clara</dc:creator>
  <cp:lastModifiedBy>Clara</cp:lastModifiedBy>
  <cp:revision>226</cp:revision>
  <cp:lastPrinted>2016-11-30T10:46:35Z</cp:lastPrinted>
  <dcterms:created xsi:type="dcterms:W3CDTF">2016-10-25T13:11:58Z</dcterms:created>
  <dcterms:modified xsi:type="dcterms:W3CDTF">2016-11-30T13:32:15Z</dcterms:modified>
</cp:coreProperties>
</file>